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90" r:id="rId3"/>
    <p:sldId id="259" r:id="rId4"/>
    <p:sldId id="264" r:id="rId5"/>
    <p:sldId id="292" r:id="rId6"/>
    <p:sldId id="258" r:id="rId7"/>
    <p:sldId id="293" r:id="rId8"/>
    <p:sldId id="269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AAAAAA"/>
    <a:srgbClr val="DCF2E6"/>
    <a:srgbClr val="AED9FF"/>
    <a:srgbClr val="B4B4B4"/>
    <a:srgbClr val="C8C8C8"/>
    <a:srgbClr val="6464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9" autoAdjust="0"/>
    <p:restoredTop sz="94660"/>
  </p:normalViewPr>
  <p:slideViewPr>
    <p:cSldViewPr snapToGrid="0">
      <p:cViewPr>
        <p:scale>
          <a:sx n="100" d="100"/>
          <a:sy n="100" d="100"/>
        </p:scale>
        <p:origin x="-336" y="-90"/>
      </p:cViewPr>
      <p:guideLst>
        <p:guide orient="horz" pos="2159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251B1-5E6D-40ED-A696-B5EAED03DC54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3239F-CF1D-403C-86E5-F08F23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239F-CF1D-403C-86E5-F08F234754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6464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8" descr="HSC LOgo stacked"/>
          <p:cNvPicPr>
            <a:picLocks noChangeAspect="1" noChangeArrowheads="1"/>
          </p:cNvPicPr>
          <p:nvPr userDrawn="1"/>
        </p:nvPicPr>
        <p:blipFill>
          <a:blip r:embed="rId2" cstate="print"/>
          <a:srcRect l="39136" r="40935" b="37399"/>
          <a:stretch>
            <a:fillRect/>
          </a:stretch>
        </p:blipFill>
        <p:spPr bwMode="auto">
          <a:xfrm>
            <a:off x="8201025" y="195263"/>
            <a:ext cx="593725" cy="711200"/>
          </a:xfrm>
          <a:prstGeom prst="rect">
            <a:avLst/>
          </a:prstGeom>
          <a:solidFill>
            <a:srgbClr val="646464"/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-25400"/>
            <a:ext cx="7513637" cy="1143000"/>
          </a:xfrm>
          <a:ln algn="ctr"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3076575"/>
            <a:ext cx="6400800" cy="1752600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-25400"/>
            <a:ext cx="2057400" cy="6681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9913" y="-25400"/>
            <a:ext cx="6019800" cy="6681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6464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HSC LOgo stacked"/>
          <p:cNvPicPr>
            <a:picLocks noChangeAspect="1" noChangeArrowheads="1"/>
          </p:cNvPicPr>
          <p:nvPr userDrawn="1"/>
        </p:nvPicPr>
        <p:blipFill>
          <a:blip r:embed="rId13" cstate="print"/>
          <a:srcRect l="39136" r="40935" b="37399"/>
          <a:stretch>
            <a:fillRect/>
          </a:stretch>
        </p:blipFill>
        <p:spPr bwMode="auto">
          <a:xfrm>
            <a:off x="8201025" y="195263"/>
            <a:ext cx="593725" cy="711200"/>
          </a:xfrm>
          <a:prstGeom prst="rect">
            <a:avLst/>
          </a:prstGeom>
          <a:solidFill>
            <a:srgbClr val="646464"/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-25400"/>
            <a:ext cx="7515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9913" y="2130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742950" indent="-228600" algn="l" rtl="0" eaLnBrk="0" fontAlgn="base" hangingPunct="0">
        <a:spcBef>
          <a:spcPct val="40000"/>
        </a:spcBef>
        <a:spcAft>
          <a:spcPct val="0"/>
        </a:spcAft>
        <a:buChar char="•"/>
        <a:defRPr i="1">
          <a:solidFill>
            <a:schemeClr val="tx1"/>
          </a:solidFill>
          <a:latin typeface="+mn-lt"/>
        </a:defRPr>
      </a:lvl3pPr>
      <a:lvl4pPr marL="1258888" indent="-228600" algn="l" rtl="0" eaLnBrk="0" fontAlgn="base" hangingPunct="0">
        <a:spcBef>
          <a:spcPct val="4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22400" indent="406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1879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3368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7940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2512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scal.ttuhsc.edu/financereport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SC Title Pag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335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47775" y="1790700"/>
            <a:ext cx="7513638" cy="1143000"/>
          </a:xfrm>
          <a:ln/>
        </p:spPr>
        <p:txBody>
          <a:bodyPr/>
          <a:lstStyle/>
          <a:p>
            <a:pPr algn="ctr" eaLnBrk="1" hangingPunct="1"/>
            <a:r>
              <a:rPr lang="en-US" sz="3600" dirty="0" smtClean="0"/>
              <a:t>Finance Reporting Update</a:t>
            </a:r>
            <a:endParaRPr lang="en-US" sz="160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62113" y="2887663"/>
            <a:ext cx="6400800" cy="1752600"/>
          </a:xfrm>
        </p:spPr>
        <p:txBody>
          <a:bodyPr/>
          <a:lstStyle/>
          <a:p>
            <a:pPr marL="0" indent="0" algn="ctr" eaLnBrk="1" hangingPunct="1"/>
            <a:r>
              <a:rPr lang="en-US" sz="2400" dirty="0" smtClean="0">
                <a:solidFill>
                  <a:srgbClr val="000000"/>
                </a:solidFill>
              </a:rPr>
              <a:t>October </a:t>
            </a:r>
            <a:r>
              <a:rPr lang="en-US" sz="2400" dirty="0" smtClean="0">
                <a:solidFill>
                  <a:srgbClr val="000000"/>
                </a:solidFill>
              </a:rPr>
              <a:t>25</a:t>
            </a:r>
            <a:r>
              <a:rPr lang="en-US" sz="2400" baseline="30000" dirty="0" smtClean="0">
                <a:solidFill>
                  <a:srgbClr val="000000"/>
                </a:solidFill>
              </a:rPr>
              <a:t>th</a:t>
            </a:r>
            <a:r>
              <a:rPr lang="en-US" sz="2400" dirty="0" smtClean="0">
                <a:solidFill>
                  <a:srgbClr val="000000"/>
                </a:solidFill>
              </a:rPr>
              <a:t>, 2010</a:t>
            </a:r>
          </a:p>
          <a:p>
            <a:pPr marL="0" indent="0" algn="ctr" eaLnBrk="1" hangingPunct="1"/>
            <a:endParaRPr lang="en-US" sz="2400" dirty="0" smtClean="0">
              <a:solidFill>
                <a:srgbClr val="000000"/>
              </a:solidFill>
            </a:endParaRPr>
          </a:p>
          <a:p>
            <a:pPr marL="0" indent="0" algn="ctr" eaLnBrk="1" hangingPunct="1"/>
            <a:r>
              <a:rPr lang="en-US" sz="1800" dirty="0" smtClean="0">
                <a:solidFill>
                  <a:srgbClr val="000000"/>
                </a:solidFill>
              </a:rPr>
              <a:t>financereporting@ttuhsc.edu</a:t>
            </a:r>
          </a:p>
          <a:p>
            <a:pPr marL="0" indent="0" eaLnBrk="1" hangingPunct="1"/>
            <a:endParaRPr lang="en-US" sz="2400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oubleT-4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7075" y="2251075"/>
            <a:ext cx="2620963" cy="2185988"/>
          </a:xfrm>
          <a:prstGeom prst="rect">
            <a:avLst/>
          </a:prstGeom>
          <a:solidFill>
            <a:srgbClr val="646464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is the revamp?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1200150" y="1158876"/>
            <a:ext cx="6838951" cy="5699124"/>
          </a:xfrm>
        </p:spPr>
        <p:txBody>
          <a:bodyPr/>
          <a:lstStyle/>
          <a:p>
            <a:pPr algn="ctr"/>
            <a:endParaRPr lang="en-US" sz="1050" dirty="0" smtClean="0"/>
          </a:p>
          <a:p>
            <a:pPr marL="1771650" indent="-685800">
              <a:buFont typeface="Wingdings" pitchFamily="2" charset="2"/>
              <a:buChar char="Ø"/>
            </a:pPr>
            <a:r>
              <a:rPr lang="en-US" dirty="0" smtClean="0"/>
              <a:t>Create HSC Finance</a:t>
            </a:r>
          </a:p>
          <a:p>
            <a:pPr marL="1771650" indent="-685800">
              <a:buFont typeface="Wingdings" pitchFamily="2" charset="2"/>
              <a:buChar char="Ø"/>
            </a:pPr>
            <a:endParaRPr lang="en-US" sz="1800" dirty="0" smtClean="0"/>
          </a:p>
          <a:p>
            <a:pPr marL="1771650" indent="-685800">
              <a:buFont typeface="Wingdings" pitchFamily="2" charset="2"/>
              <a:buChar char="Ø"/>
            </a:pPr>
            <a:r>
              <a:rPr lang="en-US" dirty="0" smtClean="0"/>
              <a:t>Remove HSC Business Affairs (eventually)</a:t>
            </a:r>
          </a:p>
          <a:p>
            <a:pPr marL="1771650" indent="-685800">
              <a:buFont typeface="Wingdings" pitchFamily="2" charset="2"/>
              <a:buChar char="Ø"/>
            </a:pPr>
            <a:endParaRPr lang="en-US" sz="1800" dirty="0" smtClean="0"/>
          </a:p>
          <a:p>
            <a:pPr marL="1771650" indent="-685800">
              <a:buFont typeface="Wingdings" pitchFamily="2" charset="2"/>
              <a:buChar char="Ø"/>
            </a:pPr>
            <a:r>
              <a:rPr lang="en-US" dirty="0" smtClean="0"/>
              <a:t>Build a Website </a:t>
            </a:r>
          </a:p>
          <a:p>
            <a:pPr marL="1771650" indent="-685800">
              <a:buFont typeface="Wingdings" pitchFamily="2" charset="2"/>
              <a:buChar char="Ø"/>
            </a:pPr>
            <a:endParaRPr lang="en-US" sz="1800" dirty="0" smtClean="0"/>
          </a:p>
          <a:p>
            <a:pPr marL="1771650" indent="-685800"/>
            <a:r>
              <a:rPr lang="en-US" dirty="0" smtClean="0"/>
              <a:t>(Based on Survey Results)</a:t>
            </a:r>
          </a:p>
          <a:p>
            <a:pPr marL="1771650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is the goal of the revamp?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714375" y="1457325"/>
            <a:ext cx="7172325" cy="4733925"/>
          </a:xfrm>
        </p:spPr>
        <p:txBody>
          <a:bodyPr/>
          <a:lstStyle/>
          <a:p>
            <a:pPr marL="1885950" indent="-685800">
              <a:buFont typeface="Wingdings" pitchFamily="2" charset="2"/>
              <a:buChar char="Ø"/>
            </a:pPr>
            <a:r>
              <a:rPr lang="en-US" dirty="0" smtClean="0"/>
              <a:t>Organize the reports</a:t>
            </a:r>
          </a:p>
          <a:p>
            <a:pPr marL="1885950" indent="-685800">
              <a:buFont typeface="Wingdings" pitchFamily="2" charset="2"/>
              <a:buChar char="Ø"/>
            </a:pPr>
            <a:endParaRPr lang="en-US" sz="1050" dirty="0" smtClean="0"/>
          </a:p>
          <a:p>
            <a:pPr marL="1885950" indent="-685800">
              <a:buFont typeface="Wingdings" pitchFamily="2" charset="2"/>
              <a:buChar char="Ø"/>
            </a:pPr>
            <a:r>
              <a:rPr lang="en-US" dirty="0" smtClean="0"/>
              <a:t>Remove excess reports</a:t>
            </a:r>
          </a:p>
          <a:p>
            <a:pPr marL="1885950" indent="-685800">
              <a:buFont typeface="Wingdings" pitchFamily="2" charset="2"/>
              <a:buChar char="Ø"/>
            </a:pPr>
            <a:endParaRPr lang="en-US" sz="1050" dirty="0" smtClean="0"/>
          </a:p>
          <a:p>
            <a:pPr marL="1885950" indent="-685800">
              <a:buFont typeface="Wingdings" pitchFamily="2" charset="2"/>
              <a:buChar char="Ø"/>
            </a:pPr>
            <a:r>
              <a:rPr lang="en-US" dirty="0" smtClean="0"/>
              <a:t>Address reporting concerns</a:t>
            </a:r>
          </a:p>
          <a:p>
            <a:pPr marL="1885950" indent="-685800">
              <a:buFont typeface="Wingdings" pitchFamily="2" charset="2"/>
              <a:buChar char="Ø"/>
            </a:pPr>
            <a:endParaRPr lang="en-US" sz="1050" dirty="0" smtClean="0"/>
          </a:p>
          <a:p>
            <a:pPr marL="1885950" indent="-685800">
              <a:buFont typeface="Wingdings" pitchFamily="2" charset="2"/>
              <a:buChar char="Ø"/>
            </a:pPr>
            <a:r>
              <a:rPr lang="en-US" dirty="0" smtClean="0"/>
              <a:t>Provide report information / training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Where can I locate information?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1" y="1616075"/>
            <a:ext cx="8982074" cy="4525963"/>
          </a:xfrm>
        </p:spPr>
        <p:txBody>
          <a:bodyPr/>
          <a:lstStyle/>
          <a:p>
            <a:pPr marL="1143000" indent="-5715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Website is active  </a:t>
            </a:r>
          </a:p>
          <a:p>
            <a:pPr marL="1714500" lvl="2" indent="-62865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2800" i="0" dirty="0" smtClean="0"/>
              <a:t>Access </a:t>
            </a:r>
            <a:r>
              <a:rPr lang="en-US" sz="2800" i="0" dirty="0" smtClean="0"/>
              <a:t>from F </a:t>
            </a:r>
            <a:r>
              <a:rPr lang="en-US" sz="2800" i="0" dirty="0" smtClean="0"/>
              <a:t>&amp; A </a:t>
            </a:r>
            <a:r>
              <a:rPr lang="en-US" sz="2800" i="0" dirty="0" err="1" smtClean="0"/>
              <a:t>Worktools</a:t>
            </a:r>
            <a:r>
              <a:rPr lang="en-US" sz="2800" i="0" dirty="0" smtClean="0"/>
              <a:t> tab on </a:t>
            </a:r>
            <a:r>
              <a:rPr lang="en-US" sz="2800" i="0" dirty="0" smtClean="0"/>
              <a:t>WebRaider</a:t>
            </a:r>
          </a:p>
          <a:p>
            <a:pPr marL="1714500" lvl="2" indent="-628650">
              <a:buFont typeface="Wingdings" pitchFamily="2" charset="2"/>
              <a:buChar char="Ø"/>
              <a:tabLst>
                <a:tab pos="1485900" algn="l"/>
              </a:tabLst>
            </a:pPr>
            <a:endParaRPr lang="en-US" sz="1000" i="0" dirty="0" smtClean="0"/>
          </a:p>
          <a:p>
            <a:pPr marL="1714500" lvl="2" indent="-62865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2800" i="0" dirty="0" smtClean="0">
                <a:hlinkClick r:id="rId2"/>
              </a:rPr>
              <a:t>http://www.fiscal.ttuhsc.edu/financereporting</a:t>
            </a:r>
            <a:r>
              <a:rPr lang="en-US" sz="2800" i="0" dirty="0" smtClean="0">
                <a:hlinkClick r:id="rId2"/>
              </a:rPr>
              <a:t>/</a:t>
            </a:r>
            <a:endParaRPr lang="en-US" sz="2800" i="0" dirty="0" smtClean="0"/>
          </a:p>
          <a:p>
            <a:pPr marL="1714500" lvl="2" indent="-628650">
              <a:buNone/>
              <a:tabLst>
                <a:tab pos="1485900" algn="l"/>
              </a:tabLst>
            </a:pPr>
            <a:endParaRPr lang="en-US" sz="1000" i="0" dirty="0" smtClean="0"/>
          </a:p>
          <a:p>
            <a:pPr marL="1714500" lvl="2" indent="-62865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2800" i="0" dirty="0" smtClean="0"/>
              <a:t>Best viewed with Internet Explorer 8 or Firefox 3.6</a:t>
            </a:r>
          </a:p>
          <a:p>
            <a:pPr marL="1771650">
              <a:buFont typeface="Wingdings" pitchFamily="2" charset="2"/>
              <a:buChar char="Ø"/>
              <a:tabLst>
                <a:tab pos="1485900" algn="l"/>
              </a:tabLst>
            </a:pPr>
            <a:endParaRPr lang="en-US" dirty="0" smtClean="0"/>
          </a:p>
          <a:p>
            <a:pPr marL="1771650">
              <a:buFont typeface="Wingdings" pitchFamily="2" charset="2"/>
              <a:buChar char="Ø"/>
              <a:tabLst>
                <a:tab pos="1485900" algn="l"/>
              </a:tabLst>
            </a:pPr>
            <a:endParaRPr lang="en-US" dirty="0" smtClean="0"/>
          </a:p>
          <a:p>
            <a:pPr indent="0">
              <a:buFont typeface="Arial" pitchFamily="34" charset="0"/>
              <a:buChar char="•"/>
            </a:pPr>
            <a:endParaRPr lang="en-US" dirty="0" smtClean="0"/>
          </a:p>
          <a:p>
            <a:pPr indent="0">
              <a:buFont typeface="Arial" pitchFamily="34" charset="0"/>
              <a:buChar char="•"/>
            </a:pPr>
            <a:endParaRPr lang="en-US" sz="2400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0"/>
            <a:endParaRPr lang="en-US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Finance Reporting Update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0" y="1276351"/>
            <a:ext cx="8393112" cy="4865688"/>
          </a:xfrm>
        </p:spPr>
        <p:txBody>
          <a:bodyPr/>
          <a:lstStyle/>
          <a:p>
            <a:pPr marL="1771650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HSC Finance folder is now </a:t>
            </a:r>
            <a:r>
              <a:rPr lang="en-US" dirty="0" smtClean="0"/>
              <a:t>available</a:t>
            </a:r>
          </a:p>
          <a:p>
            <a:pPr marL="1771650">
              <a:buFont typeface="Wingdings" pitchFamily="2" charset="2"/>
              <a:buChar char="Ø"/>
              <a:tabLst>
                <a:tab pos="1485900" algn="l"/>
              </a:tabLst>
            </a:pPr>
            <a:endParaRPr lang="en-US" sz="900" dirty="0" smtClean="0"/>
          </a:p>
          <a:p>
            <a:pPr marL="2571750" lvl="2" indent="-62865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3200" i="0" dirty="0" smtClean="0"/>
              <a:t>Create folder structure</a:t>
            </a:r>
          </a:p>
          <a:p>
            <a:pPr marL="2571750" lvl="2" indent="-628650">
              <a:buFont typeface="Wingdings" pitchFamily="2" charset="2"/>
              <a:buChar char="Ø"/>
              <a:tabLst>
                <a:tab pos="1485900" algn="l"/>
              </a:tabLst>
            </a:pPr>
            <a:endParaRPr lang="en-US" sz="3200" i="0" dirty="0" smtClean="0"/>
          </a:p>
          <a:p>
            <a:pPr marL="2571750" lvl="2" indent="-62865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3200" i="0" dirty="0" smtClean="0"/>
              <a:t>Work in Progress</a:t>
            </a:r>
          </a:p>
          <a:p>
            <a:pPr marL="2571750" lvl="2" indent="-628650">
              <a:buFont typeface="Wingdings" pitchFamily="2" charset="2"/>
              <a:buChar char="Ø"/>
              <a:tabLst>
                <a:tab pos="1485900" algn="l"/>
              </a:tabLst>
            </a:pPr>
            <a:endParaRPr lang="en-US" sz="3200" i="0" dirty="0" smtClean="0"/>
          </a:p>
          <a:p>
            <a:pPr marL="2571750" lvl="2" indent="-62865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3200" i="0" dirty="0" smtClean="0"/>
              <a:t>Now available</a:t>
            </a:r>
          </a:p>
          <a:p>
            <a:pPr marL="1771650">
              <a:buFont typeface="Wingdings" pitchFamily="2" charset="2"/>
              <a:buChar char="Ø"/>
              <a:tabLst>
                <a:tab pos="1485900" algn="l"/>
              </a:tabLst>
            </a:pPr>
            <a:endParaRPr lang="en-US" dirty="0" smtClean="0"/>
          </a:p>
          <a:p>
            <a:pPr indent="0">
              <a:buFont typeface="Arial" pitchFamily="34" charset="0"/>
              <a:buChar char="•"/>
            </a:pPr>
            <a:endParaRPr lang="en-US" dirty="0" smtClean="0"/>
          </a:p>
          <a:p>
            <a:pPr indent="0">
              <a:buFont typeface="Arial" pitchFamily="34" charset="0"/>
              <a:buChar char="•"/>
            </a:pPr>
            <a:endParaRPr lang="en-US" sz="2400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0"/>
            <a:endParaRPr lang="en-US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is the purpose of the user group?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>
          <a:xfrm>
            <a:off x="219074" y="1419225"/>
            <a:ext cx="8543925" cy="4570413"/>
          </a:xfrm>
        </p:spPr>
        <p:txBody>
          <a:bodyPr/>
          <a:lstStyle/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Provide insight into daily and monthly reporting needs</a:t>
            </a:r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endParaRPr lang="en-US" sz="2400" dirty="0" smtClean="0"/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Suggest improvements and enhancements</a:t>
            </a:r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endParaRPr lang="en-US" sz="2400" dirty="0" smtClean="0"/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Provide feedback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How do I get involved?</a:t>
            </a:r>
            <a:endParaRPr lang="en-US" sz="3600" dirty="0" smtClean="0"/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>
          <a:xfrm>
            <a:off x="219074" y="1419225"/>
            <a:ext cx="8543925" cy="4570413"/>
          </a:xfrm>
        </p:spPr>
        <p:txBody>
          <a:bodyPr/>
          <a:lstStyle/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Attend the Finance Reporting Forums</a:t>
            </a:r>
          </a:p>
          <a:p>
            <a:pPr marL="2744788" lvl="3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2400" dirty="0" smtClean="0"/>
              <a:t>November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from 3:00 – 3:50</a:t>
            </a:r>
            <a:endParaRPr lang="en-US" sz="2400" dirty="0" smtClean="0"/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endParaRPr lang="en-US" sz="800" dirty="0" smtClean="0"/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Subscribe to the Finance Reporting User Group </a:t>
            </a:r>
          </a:p>
          <a:p>
            <a:pPr marL="2744788" lvl="3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sz="2400" dirty="0" smtClean="0"/>
              <a:t>F &amp; A </a:t>
            </a:r>
            <a:r>
              <a:rPr lang="en-US" sz="2400" dirty="0" err="1" smtClean="0"/>
              <a:t>Worktools</a:t>
            </a:r>
            <a:r>
              <a:rPr lang="en-US" sz="2400" dirty="0" smtClean="0"/>
              <a:t> Tab from </a:t>
            </a:r>
            <a:r>
              <a:rPr lang="en-US" sz="2400" dirty="0" err="1" smtClean="0"/>
              <a:t>Webraider</a:t>
            </a:r>
            <a:endParaRPr lang="en-US" sz="2400" dirty="0" smtClean="0"/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endParaRPr lang="en-US" sz="800" dirty="0" smtClean="0"/>
          </a:p>
          <a:p>
            <a:pPr marL="1828800" indent="-685800">
              <a:buFont typeface="Wingdings" pitchFamily="2" charset="2"/>
              <a:buChar char="Ø"/>
              <a:tabLst>
                <a:tab pos="1485900" algn="l"/>
              </a:tabLst>
            </a:pPr>
            <a:r>
              <a:rPr lang="en-US" dirty="0" smtClean="0"/>
              <a:t>Email financereporting@ttuhsc.edu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750" y="619125"/>
            <a:ext cx="7019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Please contact financereporting@ttuhsc.edu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with any comments or suggestions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HSC LOgo stack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3638" y="2333625"/>
            <a:ext cx="4241800" cy="1620838"/>
          </a:xfrm>
          <a:prstGeom prst="rect">
            <a:avLst/>
          </a:prstGeom>
          <a:solidFill>
            <a:srgbClr val="646464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52D74"/>
      </a:accent1>
      <a:accent2>
        <a:srgbClr val="557DB9"/>
      </a:accent2>
      <a:accent3>
        <a:srgbClr val="FFFFFF"/>
      </a:accent3>
      <a:accent4>
        <a:srgbClr val="000000"/>
      </a:accent4>
      <a:accent5>
        <a:srgbClr val="AAADBC"/>
      </a:accent5>
      <a:accent6>
        <a:srgbClr val="4C71A7"/>
      </a:accent6>
      <a:hlink>
        <a:srgbClr val="286556"/>
      </a:hlink>
      <a:folHlink>
        <a:srgbClr val="28A573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52D74"/>
        </a:accent1>
        <a:accent2>
          <a:srgbClr val="557DB9"/>
        </a:accent2>
        <a:accent3>
          <a:srgbClr val="FFFFFF"/>
        </a:accent3>
        <a:accent4>
          <a:srgbClr val="000000"/>
        </a:accent4>
        <a:accent5>
          <a:srgbClr val="AAADBC"/>
        </a:accent5>
        <a:accent6>
          <a:srgbClr val="4C71A7"/>
        </a:accent6>
        <a:hlink>
          <a:srgbClr val="286556"/>
        </a:hlink>
        <a:folHlink>
          <a:srgbClr val="28A5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ED9FF"/>
        </a:accent1>
        <a:accent2>
          <a:srgbClr val="DCF2E6"/>
        </a:accent2>
        <a:accent3>
          <a:srgbClr val="FFFFFF"/>
        </a:accent3>
        <a:accent4>
          <a:srgbClr val="000000"/>
        </a:accent4>
        <a:accent5>
          <a:srgbClr val="D3E9FF"/>
        </a:accent5>
        <a:accent6>
          <a:srgbClr val="C7DBD0"/>
        </a:accent6>
        <a:hlink>
          <a:srgbClr val="AAAAAA"/>
        </a:hlink>
        <a:folHlink>
          <a:srgbClr val="6464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8571</TotalTime>
  <Words>167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Finance Reporting Update</vt:lpstr>
      <vt:lpstr>What is the revamp?</vt:lpstr>
      <vt:lpstr>What is the goal of the revamp?</vt:lpstr>
      <vt:lpstr>Where can I locate information?</vt:lpstr>
      <vt:lpstr>Finance Reporting Update</vt:lpstr>
      <vt:lpstr>What is the purpose of the user group?</vt:lpstr>
      <vt:lpstr>How do I get involved?</vt:lpstr>
      <vt:lpstr>Slide 8</vt:lpstr>
      <vt:lpstr>Slide 9</vt:lpstr>
      <vt:lpstr>Slide 10</vt:lpstr>
    </vt:vector>
  </TitlesOfParts>
  <Company>Presentation Diva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Business Affairs</cp:lastModifiedBy>
  <cp:revision>196</cp:revision>
  <cp:lastPrinted>2005-06-01T14:50:58Z</cp:lastPrinted>
  <dcterms:created xsi:type="dcterms:W3CDTF">2005-04-19T19:05:52Z</dcterms:created>
  <dcterms:modified xsi:type="dcterms:W3CDTF">2010-10-25T15:22:14Z</dcterms:modified>
</cp:coreProperties>
</file>