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0" r:id="rId3"/>
    <p:sldId id="257" r:id="rId4"/>
    <p:sldId id="258" r:id="rId5"/>
    <p:sldId id="259" r:id="rId6"/>
    <p:sldId id="262" r:id="rId7"/>
    <p:sldId id="308" r:id="rId8"/>
    <p:sldId id="260" r:id="rId9"/>
    <p:sldId id="263" r:id="rId10"/>
    <p:sldId id="264" r:id="rId11"/>
    <p:sldId id="265" r:id="rId12"/>
    <p:sldId id="266" r:id="rId13"/>
    <p:sldId id="304" r:id="rId14"/>
    <p:sldId id="267" r:id="rId15"/>
    <p:sldId id="268" r:id="rId16"/>
    <p:sldId id="269" r:id="rId17"/>
    <p:sldId id="311" r:id="rId18"/>
    <p:sldId id="271" r:id="rId19"/>
    <p:sldId id="272" r:id="rId20"/>
    <p:sldId id="273" r:id="rId21"/>
    <p:sldId id="274" r:id="rId22"/>
    <p:sldId id="275" r:id="rId23"/>
    <p:sldId id="307" r:id="rId24"/>
    <p:sldId id="277" r:id="rId25"/>
    <p:sldId id="279" r:id="rId26"/>
    <p:sldId id="281" r:id="rId27"/>
    <p:sldId id="282" r:id="rId28"/>
    <p:sldId id="283" r:id="rId29"/>
    <p:sldId id="287" r:id="rId30"/>
    <p:sldId id="284" r:id="rId31"/>
    <p:sldId id="286" r:id="rId32"/>
    <p:sldId id="288" r:id="rId33"/>
    <p:sldId id="289" r:id="rId34"/>
    <p:sldId id="290" r:id="rId35"/>
    <p:sldId id="292" r:id="rId36"/>
    <p:sldId id="293" r:id="rId37"/>
    <p:sldId id="294" r:id="rId38"/>
    <p:sldId id="295" r:id="rId39"/>
    <p:sldId id="297" r:id="rId40"/>
    <p:sldId id="298" r:id="rId41"/>
    <p:sldId id="299" r:id="rId42"/>
    <p:sldId id="300" r:id="rId43"/>
    <p:sldId id="301" r:id="rId44"/>
    <p:sldId id="302" r:id="rId45"/>
    <p:sldId id="303" r:id="rId46"/>
    <p:sldId id="306"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8" autoAdjust="0"/>
  </p:normalViewPr>
  <p:slideViewPr>
    <p:cSldViewPr>
      <p:cViewPr varScale="1">
        <p:scale>
          <a:sx n="116" d="100"/>
          <a:sy n="116" d="100"/>
        </p:scale>
        <p:origin x="-149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V-birth </c:v>
                </c:pt>
              </c:strCache>
            </c:strRef>
          </c:tx>
          <c:invertIfNegative val="0"/>
          <c:cat>
            <c:strRef>
              <c:f>Sheet1!$A$2:$A$9</c:f>
              <c:strCache>
                <c:ptCount val="8"/>
                <c:pt idx="0">
                  <c:v>Q1-13</c:v>
                </c:pt>
                <c:pt idx="1">
                  <c:v>Q2-13</c:v>
                </c:pt>
                <c:pt idx="2">
                  <c:v>Q3-13</c:v>
                </c:pt>
                <c:pt idx="3">
                  <c:v>Q4-13</c:v>
                </c:pt>
                <c:pt idx="4">
                  <c:v>Q1-13</c:v>
                </c:pt>
                <c:pt idx="5">
                  <c:v>Q2-14</c:v>
                </c:pt>
                <c:pt idx="6">
                  <c:v>Q3-14</c:v>
                </c:pt>
                <c:pt idx="7">
                  <c:v>Q4-14</c:v>
                </c:pt>
              </c:strCache>
            </c:strRef>
          </c:cat>
          <c:val>
            <c:numRef>
              <c:f>Sheet1!$B$2:$B$9</c:f>
              <c:numCache>
                <c:formatCode>General</c:formatCode>
                <c:ptCount val="8"/>
                <c:pt idx="0">
                  <c:v>78</c:v>
                </c:pt>
                <c:pt idx="1">
                  <c:v>71</c:v>
                </c:pt>
                <c:pt idx="2">
                  <c:v>69</c:v>
                </c:pt>
                <c:pt idx="3">
                  <c:v>66</c:v>
                </c:pt>
                <c:pt idx="4">
                  <c:v>64</c:v>
                </c:pt>
                <c:pt idx="5">
                  <c:v>70</c:v>
                </c:pt>
                <c:pt idx="6">
                  <c:v>66</c:v>
                </c:pt>
                <c:pt idx="7">
                  <c:v>71</c:v>
                </c:pt>
              </c:numCache>
            </c:numRef>
          </c:val>
        </c:ser>
        <c:ser>
          <c:idx val="1"/>
          <c:order val="1"/>
          <c:tx>
            <c:strRef>
              <c:f>Sheet1!$C$1</c:f>
              <c:strCache>
                <c:ptCount val="1"/>
                <c:pt idx="0">
                  <c:v>C-Birth </c:v>
                </c:pt>
              </c:strCache>
            </c:strRef>
          </c:tx>
          <c:invertIfNegative val="0"/>
          <c:cat>
            <c:strRef>
              <c:f>Sheet1!$A$2:$A$9</c:f>
              <c:strCache>
                <c:ptCount val="8"/>
                <c:pt idx="0">
                  <c:v>Q1-13</c:v>
                </c:pt>
                <c:pt idx="1">
                  <c:v>Q2-13</c:v>
                </c:pt>
                <c:pt idx="2">
                  <c:v>Q3-13</c:v>
                </c:pt>
                <c:pt idx="3">
                  <c:v>Q4-13</c:v>
                </c:pt>
                <c:pt idx="4">
                  <c:v>Q1-13</c:v>
                </c:pt>
                <c:pt idx="5">
                  <c:v>Q2-14</c:v>
                </c:pt>
                <c:pt idx="6">
                  <c:v>Q3-14</c:v>
                </c:pt>
                <c:pt idx="7">
                  <c:v>Q4-14</c:v>
                </c:pt>
              </c:strCache>
            </c:strRef>
          </c:cat>
          <c:val>
            <c:numRef>
              <c:f>Sheet1!$C$2:$C$9</c:f>
              <c:numCache>
                <c:formatCode>General</c:formatCode>
                <c:ptCount val="8"/>
                <c:pt idx="0">
                  <c:v>49</c:v>
                </c:pt>
                <c:pt idx="1">
                  <c:v>45</c:v>
                </c:pt>
                <c:pt idx="2">
                  <c:v>42</c:v>
                </c:pt>
                <c:pt idx="3">
                  <c:v>39</c:v>
                </c:pt>
                <c:pt idx="4">
                  <c:v>38</c:v>
                </c:pt>
                <c:pt idx="5">
                  <c:v>42</c:v>
                </c:pt>
                <c:pt idx="6">
                  <c:v>41</c:v>
                </c:pt>
                <c:pt idx="7">
                  <c:v>47</c:v>
                </c:pt>
              </c:numCache>
            </c:numRef>
          </c:val>
        </c:ser>
        <c:dLbls>
          <c:showLegendKey val="0"/>
          <c:showVal val="0"/>
          <c:showCatName val="0"/>
          <c:showSerName val="0"/>
          <c:showPercent val="0"/>
          <c:showBubbleSize val="0"/>
        </c:dLbls>
        <c:gapWidth val="150"/>
        <c:axId val="35859968"/>
        <c:axId val="36976832"/>
      </c:barChart>
      <c:catAx>
        <c:axId val="35859968"/>
        <c:scaling>
          <c:orientation val="minMax"/>
        </c:scaling>
        <c:delete val="0"/>
        <c:axPos val="b"/>
        <c:majorTickMark val="out"/>
        <c:minorTickMark val="none"/>
        <c:tickLblPos val="nextTo"/>
        <c:crossAx val="36976832"/>
        <c:crosses val="autoZero"/>
        <c:auto val="1"/>
        <c:lblAlgn val="ctr"/>
        <c:lblOffset val="100"/>
        <c:noMultiLvlLbl val="0"/>
      </c:catAx>
      <c:valAx>
        <c:axId val="36976832"/>
        <c:scaling>
          <c:orientation val="minMax"/>
        </c:scaling>
        <c:delete val="0"/>
        <c:axPos val="l"/>
        <c:majorGridlines/>
        <c:numFmt formatCode="General" sourceLinked="1"/>
        <c:majorTickMark val="out"/>
        <c:minorTickMark val="none"/>
        <c:tickLblPos val="nextTo"/>
        <c:crossAx val="358599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V-Birth</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Sheet1!$B$2:$B$9</c:f>
              <c:numCache>
                <c:formatCode>0%</c:formatCode>
                <c:ptCount val="8"/>
                <c:pt idx="0">
                  <c:v>0.97000000000000064</c:v>
                </c:pt>
                <c:pt idx="1">
                  <c:v>0.9</c:v>
                </c:pt>
                <c:pt idx="2">
                  <c:v>0.98</c:v>
                </c:pt>
                <c:pt idx="3">
                  <c:v>0.98</c:v>
                </c:pt>
                <c:pt idx="4">
                  <c:v>0.99</c:v>
                </c:pt>
                <c:pt idx="5">
                  <c:v>0.98</c:v>
                </c:pt>
                <c:pt idx="6">
                  <c:v>0.99</c:v>
                </c:pt>
                <c:pt idx="7">
                  <c:v>0.99</c:v>
                </c:pt>
              </c:numCache>
            </c:numRef>
          </c:val>
          <c:smooth val="0"/>
        </c:ser>
        <c:ser>
          <c:idx val="1"/>
          <c:order val="1"/>
          <c:tx>
            <c:strRef>
              <c:f>Sheet1!$C$1</c:f>
              <c:strCache>
                <c:ptCount val="1"/>
                <c:pt idx="0">
                  <c:v>C-Birth</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Sheet1!$C$2:$C$9</c:f>
              <c:numCache>
                <c:formatCode>0%</c:formatCode>
                <c:ptCount val="8"/>
                <c:pt idx="0">
                  <c:v>0.97000000000000064</c:v>
                </c:pt>
                <c:pt idx="1">
                  <c:v>0.84000000000000064</c:v>
                </c:pt>
                <c:pt idx="2">
                  <c:v>0.93</c:v>
                </c:pt>
                <c:pt idx="3">
                  <c:v>0.93</c:v>
                </c:pt>
                <c:pt idx="4">
                  <c:v>0.89</c:v>
                </c:pt>
                <c:pt idx="5">
                  <c:v>0.93</c:v>
                </c:pt>
                <c:pt idx="6">
                  <c:v>0.89</c:v>
                </c:pt>
                <c:pt idx="7">
                  <c:v>0.93</c:v>
                </c:pt>
              </c:numCache>
            </c:numRef>
          </c:val>
          <c:smooth val="0"/>
        </c:ser>
        <c:ser>
          <c:idx val="2"/>
          <c:order val="2"/>
          <c:tx>
            <c:strRef>
              <c:f>Sheet1!$D$1</c:f>
              <c:strCache>
                <c:ptCount val="1"/>
                <c:pt idx="0">
                  <c:v>BFHI </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Sheet1!$D$2:$D$9</c:f>
              <c:numCache>
                <c:formatCode>0%</c:formatCode>
                <c:ptCount val="8"/>
                <c:pt idx="0">
                  <c:v>0.8</c:v>
                </c:pt>
                <c:pt idx="1">
                  <c:v>0.8</c:v>
                </c:pt>
                <c:pt idx="2">
                  <c:v>0.8</c:v>
                </c:pt>
                <c:pt idx="3">
                  <c:v>0.8</c:v>
                </c:pt>
                <c:pt idx="4">
                  <c:v>0.8</c:v>
                </c:pt>
                <c:pt idx="5">
                  <c:v>0.8</c:v>
                </c:pt>
                <c:pt idx="6">
                  <c:v>0.8</c:v>
                </c:pt>
                <c:pt idx="7">
                  <c:v>0.8</c:v>
                </c:pt>
              </c:numCache>
            </c:numRef>
          </c:val>
          <c:smooth val="0"/>
        </c:ser>
        <c:dLbls>
          <c:showLegendKey val="0"/>
          <c:showVal val="0"/>
          <c:showCatName val="0"/>
          <c:showSerName val="0"/>
          <c:showPercent val="0"/>
          <c:showBubbleSize val="0"/>
        </c:dLbls>
        <c:marker val="1"/>
        <c:smooth val="0"/>
        <c:axId val="106061312"/>
        <c:axId val="111290624"/>
      </c:lineChart>
      <c:catAx>
        <c:axId val="106061312"/>
        <c:scaling>
          <c:orientation val="minMax"/>
        </c:scaling>
        <c:delete val="0"/>
        <c:axPos val="b"/>
        <c:majorTickMark val="out"/>
        <c:minorTickMark val="none"/>
        <c:tickLblPos val="nextTo"/>
        <c:crossAx val="111290624"/>
        <c:crosses val="autoZero"/>
        <c:auto val="1"/>
        <c:lblAlgn val="ctr"/>
        <c:lblOffset val="100"/>
        <c:noMultiLvlLbl val="0"/>
      </c:catAx>
      <c:valAx>
        <c:axId val="111290624"/>
        <c:scaling>
          <c:orientation val="minMax"/>
        </c:scaling>
        <c:delete val="0"/>
        <c:axPos val="l"/>
        <c:majorGridlines/>
        <c:numFmt formatCode="0%" sourceLinked="1"/>
        <c:majorTickMark val="out"/>
        <c:minorTickMark val="none"/>
        <c:tickLblPos val="nextTo"/>
        <c:crossAx val="1060613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STS</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Sheet1!$B$2:$B$9</c:f>
              <c:numCache>
                <c:formatCode>0%</c:formatCode>
                <c:ptCount val="8"/>
                <c:pt idx="0">
                  <c:v>0.88</c:v>
                </c:pt>
                <c:pt idx="1">
                  <c:v>0.83000000000000063</c:v>
                </c:pt>
                <c:pt idx="2">
                  <c:v>0.95000000000000062</c:v>
                </c:pt>
                <c:pt idx="3">
                  <c:v>0.9</c:v>
                </c:pt>
                <c:pt idx="4">
                  <c:v>0.89</c:v>
                </c:pt>
                <c:pt idx="5">
                  <c:v>0.93</c:v>
                </c:pt>
                <c:pt idx="6">
                  <c:v>0.89</c:v>
                </c:pt>
                <c:pt idx="7">
                  <c:v>0.93</c:v>
                </c:pt>
              </c:numCache>
            </c:numRef>
          </c:val>
          <c:smooth val="0"/>
        </c:ser>
        <c:ser>
          <c:idx val="1"/>
          <c:order val="1"/>
          <c:tx>
            <c:strRef>
              <c:f>Sheet1!$C$1</c:f>
              <c:strCache>
                <c:ptCount val="1"/>
                <c:pt idx="0">
                  <c:v>BM-1st </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Sheet1!$C$2:$C$9</c:f>
              <c:numCache>
                <c:formatCode>0%</c:formatCode>
                <c:ptCount val="8"/>
                <c:pt idx="0">
                  <c:v>0.71000000000000063</c:v>
                </c:pt>
                <c:pt idx="1">
                  <c:v>0.77000000000000079</c:v>
                </c:pt>
                <c:pt idx="2">
                  <c:v>0.89</c:v>
                </c:pt>
                <c:pt idx="3">
                  <c:v>0.82000000000000062</c:v>
                </c:pt>
                <c:pt idx="4">
                  <c:v>0.82000000000000062</c:v>
                </c:pt>
                <c:pt idx="5">
                  <c:v>0.9</c:v>
                </c:pt>
                <c:pt idx="6">
                  <c:v>0.84000000000000064</c:v>
                </c:pt>
                <c:pt idx="7">
                  <c:v>0.87000000000000066</c:v>
                </c:pt>
              </c:numCache>
            </c:numRef>
          </c:val>
          <c:smooth val="0"/>
        </c:ser>
        <c:ser>
          <c:idx val="2"/>
          <c:order val="2"/>
          <c:tx>
            <c:strRef>
              <c:f>Sheet1!$D$1</c:f>
              <c:strCache>
                <c:ptCount val="1"/>
                <c:pt idx="0">
                  <c:v>BFHI </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Sheet1!$D$2:$D$9</c:f>
              <c:numCache>
                <c:formatCode>0%</c:formatCode>
                <c:ptCount val="8"/>
                <c:pt idx="0">
                  <c:v>0.8</c:v>
                </c:pt>
                <c:pt idx="1">
                  <c:v>0.8</c:v>
                </c:pt>
                <c:pt idx="2">
                  <c:v>0.8</c:v>
                </c:pt>
                <c:pt idx="3">
                  <c:v>0.8</c:v>
                </c:pt>
                <c:pt idx="4">
                  <c:v>0.8</c:v>
                </c:pt>
                <c:pt idx="5">
                  <c:v>0.8</c:v>
                </c:pt>
                <c:pt idx="6">
                  <c:v>0.8</c:v>
                </c:pt>
                <c:pt idx="7">
                  <c:v>0.8</c:v>
                </c:pt>
              </c:numCache>
            </c:numRef>
          </c:val>
          <c:smooth val="0"/>
        </c:ser>
        <c:dLbls>
          <c:showLegendKey val="0"/>
          <c:showVal val="0"/>
          <c:showCatName val="0"/>
          <c:showSerName val="0"/>
          <c:showPercent val="0"/>
          <c:showBubbleSize val="0"/>
        </c:dLbls>
        <c:marker val="1"/>
        <c:smooth val="0"/>
        <c:axId val="106108416"/>
        <c:axId val="111292928"/>
      </c:lineChart>
      <c:catAx>
        <c:axId val="106108416"/>
        <c:scaling>
          <c:orientation val="minMax"/>
        </c:scaling>
        <c:delete val="0"/>
        <c:axPos val="b"/>
        <c:majorTickMark val="out"/>
        <c:minorTickMark val="none"/>
        <c:tickLblPos val="nextTo"/>
        <c:crossAx val="111292928"/>
        <c:crosses val="autoZero"/>
        <c:auto val="1"/>
        <c:lblAlgn val="ctr"/>
        <c:lblOffset val="100"/>
        <c:noMultiLvlLbl val="0"/>
      </c:catAx>
      <c:valAx>
        <c:axId val="111292928"/>
        <c:scaling>
          <c:orientation val="minMax"/>
        </c:scaling>
        <c:delete val="0"/>
        <c:axPos val="l"/>
        <c:majorGridlines/>
        <c:numFmt formatCode="0%" sourceLinked="1"/>
        <c:majorTickMark val="out"/>
        <c:minorTickMark val="none"/>
        <c:tickLblPos val="nextTo"/>
        <c:crossAx val="1061084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V-Birth </c:v>
                </c:pt>
              </c:strCache>
            </c:strRef>
          </c:tx>
          <c:cat>
            <c:strRef>
              <c:f>Sheet1!$A$2:$A$9</c:f>
              <c:strCache>
                <c:ptCount val="8"/>
                <c:pt idx="0">
                  <c:v>Q1</c:v>
                </c:pt>
                <c:pt idx="1">
                  <c:v>Q2</c:v>
                </c:pt>
                <c:pt idx="2">
                  <c:v>Q3</c:v>
                </c:pt>
                <c:pt idx="3">
                  <c:v>Q4</c:v>
                </c:pt>
                <c:pt idx="4">
                  <c:v>Q1</c:v>
                </c:pt>
                <c:pt idx="5">
                  <c:v>Q2</c:v>
                </c:pt>
                <c:pt idx="6">
                  <c:v>Q3</c:v>
                </c:pt>
                <c:pt idx="7">
                  <c:v>Q4</c:v>
                </c:pt>
              </c:strCache>
            </c:strRef>
          </c:cat>
          <c:val>
            <c:numRef>
              <c:f>Sheet1!$B$2:$B$9</c:f>
              <c:numCache>
                <c:formatCode>0%</c:formatCode>
                <c:ptCount val="8"/>
                <c:pt idx="0">
                  <c:v>0.89</c:v>
                </c:pt>
                <c:pt idx="1">
                  <c:v>0.9</c:v>
                </c:pt>
                <c:pt idx="2">
                  <c:v>0.93</c:v>
                </c:pt>
                <c:pt idx="3">
                  <c:v>0.93</c:v>
                </c:pt>
                <c:pt idx="4">
                  <c:v>0.92</c:v>
                </c:pt>
                <c:pt idx="5">
                  <c:v>0.93</c:v>
                </c:pt>
                <c:pt idx="6">
                  <c:v>0.94000000000000061</c:v>
                </c:pt>
                <c:pt idx="7">
                  <c:v>0.96000000000000063</c:v>
                </c:pt>
              </c:numCache>
            </c:numRef>
          </c:val>
          <c:smooth val="0"/>
        </c:ser>
        <c:ser>
          <c:idx val="1"/>
          <c:order val="1"/>
          <c:tx>
            <c:strRef>
              <c:f>Sheet1!$C$1</c:f>
              <c:strCache>
                <c:ptCount val="1"/>
                <c:pt idx="0">
                  <c:v>C-Birth</c:v>
                </c:pt>
              </c:strCache>
            </c:strRef>
          </c:tx>
          <c:cat>
            <c:strRef>
              <c:f>Sheet1!$A$2:$A$9</c:f>
              <c:strCache>
                <c:ptCount val="8"/>
                <c:pt idx="0">
                  <c:v>Q1</c:v>
                </c:pt>
                <c:pt idx="1">
                  <c:v>Q2</c:v>
                </c:pt>
                <c:pt idx="2">
                  <c:v>Q3</c:v>
                </c:pt>
                <c:pt idx="3">
                  <c:v>Q4</c:v>
                </c:pt>
                <c:pt idx="4">
                  <c:v>Q1</c:v>
                </c:pt>
                <c:pt idx="5">
                  <c:v>Q2</c:v>
                </c:pt>
                <c:pt idx="6">
                  <c:v>Q3</c:v>
                </c:pt>
                <c:pt idx="7">
                  <c:v>Q4</c:v>
                </c:pt>
              </c:strCache>
            </c:strRef>
          </c:cat>
          <c:val>
            <c:numRef>
              <c:f>Sheet1!$C$2:$C$9</c:f>
              <c:numCache>
                <c:formatCode>0%</c:formatCode>
                <c:ptCount val="8"/>
                <c:pt idx="0">
                  <c:v>0.71000000000000063</c:v>
                </c:pt>
                <c:pt idx="1">
                  <c:v>0.77000000000000079</c:v>
                </c:pt>
                <c:pt idx="2">
                  <c:v>0.92</c:v>
                </c:pt>
                <c:pt idx="3">
                  <c:v>0.82000000000000062</c:v>
                </c:pt>
                <c:pt idx="4">
                  <c:v>0.82000000000000062</c:v>
                </c:pt>
                <c:pt idx="5">
                  <c:v>0.9</c:v>
                </c:pt>
                <c:pt idx="6">
                  <c:v>0.84000000000000064</c:v>
                </c:pt>
                <c:pt idx="7">
                  <c:v>0.87000000000000066</c:v>
                </c:pt>
              </c:numCache>
            </c:numRef>
          </c:val>
          <c:smooth val="0"/>
        </c:ser>
        <c:ser>
          <c:idx val="2"/>
          <c:order val="2"/>
          <c:tx>
            <c:strRef>
              <c:f>Sheet1!$D$1</c:f>
              <c:strCache>
                <c:ptCount val="1"/>
                <c:pt idx="0">
                  <c:v>BFHI </c:v>
                </c:pt>
              </c:strCache>
            </c:strRef>
          </c:tx>
          <c:cat>
            <c:strRef>
              <c:f>Sheet1!$A$2:$A$9</c:f>
              <c:strCache>
                <c:ptCount val="8"/>
                <c:pt idx="0">
                  <c:v>Q1</c:v>
                </c:pt>
                <c:pt idx="1">
                  <c:v>Q2</c:v>
                </c:pt>
                <c:pt idx="2">
                  <c:v>Q3</c:v>
                </c:pt>
                <c:pt idx="3">
                  <c:v>Q4</c:v>
                </c:pt>
                <c:pt idx="4">
                  <c:v>Q1</c:v>
                </c:pt>
                <c:pt idx="5">
                  <c:v>Q2</c:v>
                </c:pt>
                <c:pt idx="6">
                  <c:v>Q3</c:v>
                </c:pt>
                <c:pt idx="7">
                  <c:v>Q4</c:v>
                </c:pt>
              </c:strCache>
            </c:strRef>
          </c:cat>
          <c:val>
            <c:numRef>
              <c:f>Sheet1!$D$2:$D$9</c:f>
              <c:numCache>
                <c:formatCode>0%</c:formatCode>
                <c:ptCount val="8"/>
                <c:pt idx="0">
                  <c:v>0.8</c:v>
                </c:pt>
                <c:pt idx="1">
                  <c:v>0.8</c:v>
                </c:pt>
                <c:pt idx="2">
                  <c:v>0.8</c:v>
                </c:pt>
                <c:pt idx="3">
                  <c:v>0.8</c:v>
                </c:pt>
                <c:pt idx="4">
                  <c:v>0.8</c:v>
                </c:pt>
                <c:pt idx="5">
                  <c:v>0.8</c:v>
                </c:pt>
                <c:pt idx="6">
                  <c:v>0.8</c:v>
                </c:pt>
                <c:pt idx="7">
                  <c:v>0.8</c:v>
                </c:pt>
              </c:numCache>
            </c:numRef>
          </c:val>
          <c:smooth val="0"/>
        </c:ser>
        <c:dLbls>
          <c:showLegendKey val="0"/>
          <c:showVal val="0"/>
          <c:showCatName val="0"/>
          <c:showSerName val="0"/>
          <c:showPercent val="0"/>
          <c:showBubbleSize val="0"/>
        </c:dLbls>
        <c:marker val="1"/>
        <c:smooth val="0"/>
        <c:axId val="106109440"/>
        <c:axId val="111295232"/>
      </c:lineChart>
      <c:catAx>
        <c:axId val="106109440"/>
        <c:scaling>
          <c:orientation val="minMax"/>
        </c:scaling>
        <c:delete val="0"/>
        <c:axPos val="b"/>
        <c:majorTickMark val="out"/>
        <c:minorTickMark val="none"/>
        <c:tickLblPos val="nextTo"/>
        <c:crossAx val="111295232"/>
        <c:crosses val="autoZero"/>
        <c:auto val="1"/>
        <c:lblAlgn val="ctr"/>
        <c:lblOffset val="100"/>
        <c:noMultiLvlLbl val="0"/>
      </c:catAx>
      <c:valAx>
        <c:axId val="111295232"/>
        <c:scaling>
          <c:orientation val="minMax"/>
        </c:scaling>
        <c:delete val="0"/>
        <c:axPos val="l"/>
        <c:majorGridlines/>
        <c:numFmt formatCode="0%" sourceLinked="1"/>
        <c:majorTickMark val="out"/>
        <c:minorTickMark val="none"/>
        <c:tickLblPos val="nextTo"/>
        <c:crossAx val="106109440"/>
        <c:crosses val="autoZero"/>
        <c:crossBetween val="between"/>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962817147856645E-2"/>
          <c:y val="5.0473457250976267E-2"/>
          <c:w val="0.77060792748128792"/>
          <c:h val="0.84317326500459744"/>
        </c:manualLayout>
      </c:layout>
      <c:lineChart>
        <c:grouping val="standard"/>
        <c:varyColors val="0"/>
        <c:ser>
          <c:idx val="0"/>
          <c:order val="0"/>
          <c:tx>
            <c:strRef>
              <c:f>Sheet1!$B$1</c:f>
              <c:strCache>
                <c:ptCount val="1"/>
                <c:pt idx="0">
                  <c:v>V-birth</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Sheet1!$B$2:$B$9</c:f>
              <c:numCache>
                <c:formatCode>General</c:formatCode>
                <c:ptCount val="8"/>
                <c:pt idx="0">
                  <c:v>76</c:v>
                </c:pt>
                <c:pt idx="1">
                  <c:v>72</c:v>
                </c:pt>
                <c:pt idx="2">
                  <c:v>96</c:v>
                </c:pt>
                <c:pt idx="3">
                  <c:v>95</c:v>
                </c:pt>
                <c:pt idx="4">
                  <c:v>95</c:v>
                </c:pt>
                <c:pt idx="5">
                  <c:v>97</c:v>
                </c:pt>
                <c:pt idx="6">
                  <c:v>95</c:v>
                </c:pt>
                <c:pt idx="7">
                  <c:v>96</c:v>
                </c:pt>
              </c:numCache>
            </c:numRef>
          </c:val>
          <c:smooth val="0"/>
        </c:ser>
        <c:ser>
          <c:idx val="1"/>
          <c:order val="1"/>
          <c:tx>
            <c:strRef>
              <c:f>Sheet1!$C$1</c:f>
              <c:strCache>
                <c:ptCount val="1"/>
                <c:pt idx="0">
                  <c:v>C-birth</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Sheet1!$C$2:$C$9</c:f>
              <c:numCache>
                <c:formatCode>General</c:formatCode>
                <c:ptCount val="8"/>
                <c:pt idx="0">
                  <c:v>59</c:v>
                </c:pt>
                <c:pt idx="1">
                  <c:v>53</c:v>
                </c:pt>
                <c:pt idx="2">
                  <c:v>94</c:v>
                </c:pt>
                <c:pt idx="3">
                  <c:v>97</c:v>
                </c:pt>
                <c:pt idx="4">
                  <c:v>96</c:v>
                </c:pt>
                <c:pt idx="5">
                  <c:v>94</c:v>
                </c:pt>
                <c:pt idx="6">
                  <c:v>86</c:v>
                </c:pt>
                <c:pt idx="7">
                  <c:v>91</c:v>
                </c:pt>
              </c:numCache>
            </c:numRef>
          </c:val>
          <c:smooth val="0"/>
        </c:ser>
        <c:ser>
          <c:idx val="2"/>
          <c:order val="2"/>
          <c:tx>
            <c:strRef>
              <c:f>Sheet1!$D$1</c:f>
              <c:strCache>
                <c:ptCount val="1"/>
                <c:pt idx="0">
                  <c:v>BFHI</c:v>
                </c:pt>
              </c:strCache>
            </c:strRef>
          </c:tx>
          <c:cat>
            <c:strRef>
              <c:f>Sheet1!$A$2:$A$9</c:f>
              <c:strCache>
                <c:ptCount val="8"/>
                <c:pt idx="0">
                  <c:v>Q1-13</c:v>
                </c:pt>
                <c:pt idx="1">
                  <c:v>Q2-13</c:v>
                </c:pt>
                <c:pt idx="2">
                  <c:v>Q3-13</c:v>
                </c:pt>
                <c:pt idx="3">
                  <c:v>Q4-13</c:v>
                </c:pt>
                <c:pt idx="4">
                  <c:v>Q1-14</c:v>
                </c:pt>
                <c:pt idx="5">
                  <c:v>Q2-14</c:v>
                </c:pt>
                <c:pt idx="6">
                  <c:v>Q3-14</c:v>
                </c:pt>
                <c:pt idx="7">
                  <c:v>Q4-14</c:v>
                </c:pt>
              </c:strCache>
            </c:strRef>
          </c:cat>
          <c:val>
            <c:numRef>
              <c:f>Sheet1!$D$2:$D$9</c:f>
              <c:numCache>
                <c:formatCode>General</c:formatCode>
                <c:ptCount val="8"/>
                <c:pt idx="0">
                  <c:v>80</c:v>
                </c:pt>
                <c:pt idx="1">
                  <c:v>80</c:v>
                </c:pt>
                <c:pt idx="2">
                  <c:v>80</c:v>
                </c:pt>
                <c:pt idx="3">
                  <c:v>80</c:v>
                </c:pt>
                <c:pt idx="4">
                  <c:v>80</c:v>
                </c:pt>
                <c:pt idx="5">
                  <c:v>80</c:v>
                </c:pt>
                <c:pt idx="6">
                  <c:v>80</c:v>
                </c:pt>
                <c:pt idx="7">
                  <c:v>80</c:v>
                </c:pt>
              </c:numCache>
            </c:numRef>
          </c:val>
          <c:smooth val="0"/>
        </c:ser>
        <c:dLbls>
          <c:showLegendKey val="0"/>
          <c:showVal val="0"/>
          <c:showCatName val="0"/>
          <c:showSerName val="0"/>
          <c:showPercent val="0"/>
          <c:showBubbleSize val="0"/>
        </c:dLbls>
        <c:marker val="1"/>
        <c:smooth val="0"/>
        <c:axId val="112019968"/>
        <c:axId val="36283520"/>
      </c:lineChart>
      <c:catAx>
        <c:axId val="112019968"/>
        <c:scaling>
          <c:orientation val="minMax"/>
        </c:scaling>
        <c:delete val="0"/>
        <c:axPos val="b"/>
        <c:majorTickMark val="out"/>
        <c:minorTickMark val="none"/>
        <c:tickLblPos val="nextTo"/>
        <c:crossAx val="36283520"/>
        <c:crosses val="autoZero"/>
        <c:auto val="1"/>
        <c:lblAlgn val="ctr"/>
        <c:lblOffset val="100"/>
        <c:noMultiLvlLbl val="0"/>
      </c:catAx>
      <c:valAx>
        <c:axId val="36283520"/>
        <c:scaling>
          <c:orientation val="minMax"/>
        </c:scaling>
        <c:delete val="0"/>
        <c:axPos val="l"/>
        <c:majorGridlines/>
        <c:numFmt formatCode="General" sourceLinked="1"/>
        <c:majorTickMark val="out"/>
        <c:minorTickMark val="none"/>
        <c:tickLblPos val="nextTo"/>
        <c:crossAx val="1120199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H.P. 2020</c:v>
                </c:pt>
              </c:strCache>
            </c:strRef>
          </c:tx>
          <c:invertIfNegative val="0"/>
          <c:dLbls>
            <c:dLbl>
              <c:idx val="0"/>
              <c:layout>
                <c:manualLayout>
                  <c:x val="3.0864197530864235E-3"/>
                  <c:y val="-2.806032660894487E-2"/>
                </c:manualLayout>
              </c:layout>
              <c:showLegendKey val="0"/>
              <c:showVal val="1"/>
              <c:showCatName val="0"/>
              <c:showSerName val="0"/>
              <c:showPercent val="0"/>
              <c:showBubbleSize val="0"/>
            </c:dLbl>
            <c:dLbl>
              <c:idx val="1"/>
              <c:layout>
                <c:manualLayout>
                  <c:x val="-1.5432098765432122E-3"/>
                  <c:y val="-2.5254293948050392E-2"/>
                </c:manualLayout>
              </c:layout>
              <c:showLegendKey val="0"/>
              <c:showVal val="1"/>
              <c:showCatName val="0"/>
              <c:showSerName val="0"/>
              <c:showPercent val="0"/>
              <c:showBubbleSize val="0"/>
            </c:dLbl>
            <c:dLbl>
              <c:idx val="2"/>
              <c:layout>
                <c:manualLayout>
                  <c:x val="6.1728395061728392E-3"/>
                  <c:y val="-2.525429394805039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Ever</c:v>
                </c:pt>
                <c:pt idx="1">
                  <c:v>Formula</c:v>
                </c:pt>
                <c:pt idx="2">
                  <c:v>BFHI </c:v>
                </c:pt>
              </c:strCache>
            </c:strRef>
          </c:cat>
          <c:val>
            <c:numRef>
              <c:f>Sheet1!$B$2:$B$4</c:f>
              <c:numCache>
                <c:formatCode>General</c:formatCode>
                <c:ptCount val="3"/>
                <c:pt idx="0">
                  <c:v>82</c:v>
                </c:pt>
                <c:pt idx="1">
                  <c:v>14</c:v>
                </c:pt>
                <c:pt idx="2">
                  <c:v>8</c:v>
                </c:pt>
              </c:numCache>
            </c:numRef>
          </c:val>
        </c:ser>
        <c:ser>
          <c:idx val="1"/>
          <c:order val="1"/>
          <c:tx>
            <c:strRef>
              <c:f>Sheet1!$C$1</c:f>
              <c:strCache>
                <c:ptCount val="1"/>
                <c:pt idx="0">
                  <c:v>UMC</c:v>
                </c:pt>
              </c:strCache>
            </c:strRef>
          </c:tx>
          <c:invertIfNegative val="0"/>
          <c:dLbls>
            <c:dLbl>
              <c:idx val="0"/>
              <c:layout>
                <c:manualLayout>
                  <c:x val="1.0802469135802488E-2"/>
                  <c:y val="-2.5254293948050396E-2"/>
                </c:manualLayout>
              </c:layout>
              <c:showLegendKey val="0"/>
              <c:showVal val="1"/>
              <c:showCatName val="0"/>
              <c:showSerName val="0"/>
              <c:showPercent val="0"/>
              <c:showBubbleSize val="0"/>
            </c:dLbl>
            <c:dLbl>
              <c:idx val="1"/>
              <c:layout>
                <c:manualLayout>
                  <c:x val="6.1727179935841441E-3"/>
                  <c:y val="-2.8060326608944881E-2"/>
                </c:manualLayout>
              </c:layout>
              <c:showLegendKey val="0"/>
              <c:showVal val="1"/>
              <c:showCatName val="0"/>
              <c:showSerName val="0"/>
              <c:showPercent val="0"/>
              <c:showBubbleSize val="0"/>
            </c:dLbl>
            <c:dLbl>
              <c:idx val="2"/>
              <c:layout>
                <c:manualLayout>
                  <c:x val="1.0802469135802488E-2"/>
                  <c:y val="-3.08663592698393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Ever</c:v>
                </c:pt>
                <c:pt idx="1">
                  <c:v>Formula</c:v>
                </c:pt>
                <c:pt idx="2">
                  <c:v>BFHI </c:v>
                </c:pt>
              </c:strCache>
            </c:strRef>
          </c:cat>
          <c:val>
            <c:numRef>
              <c:f>Sheet1!$C$2:$C$4</c:f>
              <c:numCache>
                <c:formatCode>General</c:formatCode>
                <c:ptCount val="3"/>
                <c:pt idx="0">
                  <c:v>88</c:v>
                </c:pt>
                <c:pt idx="1">
                  <c:v>50</c:v>
                </c:pt>
                <c:pt idx="2">
                  <c:v>15</c:v>
                </c:pt>
              </c:numCache>
            </c:numRef>
          </c:val>
        </c:ser>
        <c:dLbls>
          <c:showLegendKey val="0"/>
          <c:showVal val="0"/>
          <c:showCatName val="0"/>
          <c:showSerName val="0"/>
          <c:showPercent val="0"/>
          <c:showBubbleSize val="0"/>
        </c:dLbls>
        <c:gapWidth val="150"/>
        <c:shape val="cylinder"/>
        <c:axId val="112009216"/>
        <c:axId val="36285824"/>
        <c:axId val="0"/>
      </c:bar3DChart>
      <c:catAx>
        <c:axId val="112009216"/>
        <c:scaling>
          <c:orientation val="minMax"/>
        </c:scaling>
        <c:delete val="0"/>
        <c:axPos val="b"/>
        <c:majorTickMark val="out"/>
        <c:minorTickMark val="none"/>
        <c:tickLblPos val="nextTo"/>
        <c:crossAx val="36285824"/>
        <c:crosses val="autoZero"/>
        <c:auto val="1"/>
        <c:lblAlgn val="ctr"/>
        <c:lblOffset val="100"/>
        <c:noMultiLvlLbl val="0"/>
      </c:catAx>
      <c:valAx>
        <c:axId val="36285824"/>
        <c:scaling>
          <c:orientation val="minMax"/>
        </c:scaling>
        <c:delete val="0"/>
        <c:axPos val="l"/>
        <c:majorGridlines/>
        <c:numFmt formatCode="General" sourceLinked="1"/>
        <c:majorTickMark val="out"/>
        <c:minorTickMark val="none"/>
        <c:tickLblPos val="nextTo"/>
        <c:crossAx val="1120092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2012</c:v>
                </c:pt>
              </c:strCache>
            </c:strRef>
          </c:tx>
          <c:invertIfNegative val="0"/>
          <c:dLbls>
            <c:showLegendKey val="0"/>
            <c:showVal val="1"/>
            <c:showCatName val="0"/>
            <c:showSerName val="0"/>
            <c:showPercent val="0"/>
            <c:showBubbleSize val="0"/>
            <c:showLeaderLines val="0"/>
          </c:dLbls>
          <c:cat>
            <c:strRef>
              <c:f>Sheet1!$A$2:$A$5</c:f>
              <c:strCache>
                <c:ptCount val="4"/>
                <c:pt idx="0">
                  <c:v>Q1</c:v>
                </c:pt>
                <c:pt idx="1">
                  <c:v>Q2</c:v>
                </c:pt>
                <c:pt idx="2">
                  <c:v>Q3</c:v>
                </c:pt>
                <c:pt idx="3">
                  <c:v>Q4</c:v>
                </c:pt>
              </c:strCache>
            </c:strRef>
          </c:cat>
          <c:val>
            <c:numRef>
              <c:f>Sheet1!$B$2:$B$5</c:f>
              <c:numCache>
                <c:formatCode>General</c:formatCode>
                <c:ptCount val="4"/>
                <c:pt idx="0">
                  <c:v>23</c:v>
                </c:pt>
                <c:pt idx="1">
                  <c:v>14</c:v>
                </c:pt>
                <c:pt idx="2">
                  <c:v>13</c:v>
                </c:pt>
                <c:pt idx="3">
                  <c:v>13</c:v>
                </c:pt>
              </c:numCache>
            </c:numRef>
          </c:val>
        </c:ser>
        <c:ser>
          <c:idx val="1"/>
          <c:order val="1"/>
          <c:tx>
            <c:strRef>
              <c:f>Sheet1!$C$1</c:f>
              <c:strCache>
                <c:ptCount val="1"/>
                <c:pt idx="0">
                  <c:v>2013</c:v>
                </c:pt>
              </c:strCache>
            </c:strRef>
          </c:tx>
          <c:invertIfNegative val="0"/>
          <c:dLbls>
            <c:showLegendKey val="0"/>
            <c:showVal val="1"/>
            <c:showCatName val="0"/>
            <c:showSerName val="0"/>
            <c:showPercent val="0"/>
            <c:showBubbleSize val="0"/>
            <c:showLeaderLines val="0"/>
          </c:dLbls>
          <c:cat>
            <c:strRef>
              <c:f>Sheet1!$A$2:$A$5</c:f>
              <c:strCache>
                <c:ptCount val="4"/>
                <c:pt idx="0">
                  <c:v>Q1</c:v>
                </c:pt>
                <c:pt idx="1">
                  <c:v>Q2</c:v>
                </c:pt>
                <c:pt idx="2">
                  <c:v>Q3</c:v>
                </c:pt>
                <c:pt idx="3">
                  <c:v>Q4</c:v>
                </c:pt>
              </c:strCache>
            </c:strRef>
          </c:cat>
          <c:val>
            <c:numRef>
              <c:f>Sheet1!$C$2:$C$5</c:f>
              <c:numCache>
                <c:formatCode>General</c:formatCode>
                <c:ptCount val="4"/>
                <c:pt idx="0">
                  <c:v>25</c:v>
                </c:pt>
                <c:pt idx="1">
                  <c:v>27</c:v>
                </c:pt>
                <c:pt idx="2">
                  <c:v>26</c:v>
                </c:pt>
                <c:pt idx="3">
                  <c:v>22</c:v>
                </c:pt>
              </c:numCache>
            </c:numRef>
          </c:val>
        </c:ser>
        <c:ser>
          <c:idx val="2"/>
          <c:order val="2"/>
          <c:tx>
            <c:strRef>
              <c:f>Sheet1!$D$1</c:f>
              <c:strCache>
                <c:ptCount val="1"/>
                <c:pt idx="0">
                  <c:v>2014</c:v>
                </c:pt>
              </c:strCache>
            </c:strRef>
          </c:tx>
          <c:invertIfNegative val="0"/>
          <c:dLbls>
            <c:showLegendKey val="0"/>
            <c:showVal val="1"/>
            <c:showCatName val="0"/>
            <c:showSerName val="0"/>
            <c:showPercent val="0"/>
            <c:showBubbleSize val="0"/>
            <c:showLeaderLines val="0"/>
          </c:dLbls>
          <c:cat>
            <c:strRef>
              <c:f>Sheet1!$A$2:$A$5</c:f>
              <c:strCache>
                <c:ptCount val="4"/>
                <c:pt idx="0">
                  <c:v>Q1</c:v>
                </c:pt>
                <c:pt idx="1">
                  <c:v>Q2</c:v>
                </c:pt>
                <c:pt idx="2">
                  <c:v>Q3</c:v>
                </c:pt>
                <c:pt idx="3">
                  <c:v>Q4</c:v>
                </c:pt>
              </c:strCache>
            </c:strRef>
          </c:cat>
          <c:val>
            <c:numRef>
              <c:f>Sheet1!$D$2:$D$5</c:f>
              <c:numCache>
                <c:formatCode>General</c:formatCode>
                <c:ptCount val="4"/>
                <c:pt idx="0">
                  <c:v>27</c:v>
                </c:pt>
                <c:pt idx="1">
                  <c:v>20</c:v>
                </c:pt>
                <c:pt idx="2">
                  <c:v>23</c:v>
                </c:pt>
                <c:pt idx="3">
                  <c:v>34</c:v>
                </c:pt>
              </c:numCache>
            </c:numRef>
          </c:val>
        </c:ser>
        <c:ser>
          <c:idx val="3"/>
          <c:order val="3"/>
          <c:tx>
            <c:strRef>
              <c:f>Sheet1!$E$1</c:f>
              <c:strCache>
                <c:ptCount val="1"/>
                <c:pt idx="0">
                  <c:v>2015</c:v>
                </c:pt>
              </c:strCache>
            </c:strRef>
          </c:tx>
          <c:invertIfNegative val="0"/>
          <c:dLbls>
            <c:showLegendKey val="0"/>
            <c:showVal val="1"/>
            <c:showCatName val="0"/>
            <c:showSerName val="0"/>
            <c:showPercent val="0"/>
            <c:showBubbleSize val="0"/>
            <c:showLeaderLines val="0"/>
          </c:dLbls>
          <c:cat>
            <c:strRef>
              <c:f>Sheet1!$A$2:$A$5</c:f>
              <c:strCache>
                <c:ptCount val="4"/>
                <c:pt idx="0">
                  <c:v>Q1</c:v>
                </c:pt>
                <c:pt idx="1">
                  <c:v>Q2</c:v>
                </c:pt>
                <c:pt idx="2">
                  <c:v>Q3</c:v>
                </c:pt>
                <c:pt idx="3">
                  <c:v>Q4</c:v>
                </c:pt>
              </c:strCache>
            </c:strRef>
          </c:cat>
          <c:val>
            <c:numRef>
              <c:f>Sheet1!$E$2:$E$5</c:f>
              <c:numCache>
                <c:formatCode>General</c:formatCode>
                <c:ptCount val="4"/>
                <c:pt idx="0">
                  <c:v>41</c:v>
                </c:pt>
                <c:pt idx="1">
                  <c:v>41</c:v>
                </c:pt>
                <c:pt idx="2">
                  <c:v>46</c:v>
                </c:pt>
                <c:pt idx="3">
                  <c:v>46</c:v>
                </c:pt>
              </c:numCache>
            </c:numRef>
          </c:val>
        </c:ser>
        <c:ser>
          <c:idx val="4"/>
          <c:order val="4"/>
          <c:tx>
            <c:strRef>
              <c:f>Sheet1!$F$1</c:f>
              <c:strCache>
                <c:ptCount val="1"/>
                <c:pt idx="0">
                  <c:v>2016</c:v>
                </c:pt>
              </c:strCache>
            </c:strRef>
          </c:tx>
          <c:invertIfNegative val="0"/>
          <c:dLbls>
            <c:showLegendKey val="0"/>
            <c:showVal val="1"/>
            <c:showCatName val="0"/>
            <c:showSerName val="0"/>
            <c:showPercent val="0"/>
            <c:showBubbleSize val="0"/>
            <c:showLeaderLines val="0"/>
          </c:dLbls>
          <c:cat>
            <c:strRef>
              <c:f>Sheet1!$A$2:$A$5</c:f>
              <c:strCache>
                <c:ptCount val="4"/>
                <c:pt idx="0">
                  <c:v>Q1</c:v>
                </c:pt>
                <c:pt idx="1">
                  <c:v>Q2</c:v>
                </c:pt>
                <c:pt idx="2">
                  <c:v>Q3</c:v>
                </c:pt>
                <c:pt idx="3">
                  <c:v>Q4</c:v>
                </c:pt>
              </c:strCache>
            </c:strRef>
          </c:cat>
          <c:val>
            <c:numRef>
              <c:f>Sheet1!$F$2:$F$5</c:f>
              <c:numCache>
                <c:formatCode>General</c:formatCode>
                <c:ptCount val="4"/>
                <c:pt idx="0">
                  <c:v>49</c:v>
                </c:pt>
              </c:numCache>
            </c:numRef>
          </c:val>
        </c:ser>
        <c:dLbls>
          <c:showLegendKey val="0"/>
          <c:showVal val="0"/>
          <c:showCatName val="0"/>
          <c:showSerName val="0"/>
          <c:showPercent val="0"/>
          <c:showBubbleSize val="0"/>
        </c:dLbls>
        <c:gapWidth val="150"/>
        <c:axId val="112017920"/>
        <c:axId val="36288704"/>
      </c:barChart>
      <c:catAx>
        <c:axId val="112017920"/>
        <c:scaling>
          <c:orientation val="minMax"/>
        </c:scaling>
        <c:delete val="0"/>
        <c:axPos val="b"/>
        <c:majorTickMark val="out"/>
        <c:minorTickMark val="none"/>
        <c:tickLblPos val="nextTo"/>
        <c:crossAx val="36288704"/>
        <c:crosses val="autoZero"/>
        <c:auto val="1"/>
        <c:lblAlgn val="ctr"/>
        <c:lblOffset val="100"/>
        <c:noMultiLvlLbl val="0"/>
      </c:catAx>
      <c:valAx>
        <c:axId val="36288704"/>
        <c:scaling>
          <c:orientation val="minMax"/>
        </c:scaling>
        <c:delete val="0"/>
        <c:axPos val="l"/>
        <c:majorGridlines/>
        <c:numFmt formatCode="General" sourceLinked="1"/>
        <c:majorTickMark val="out"/>
        <c:minorTickMark val="none"/>
        <c:tickLblPos val="nextTo"/>
        <c:crossAx val="1120179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0.27778</cdr:x>
      <cdr:y>0.08418</cdr:y>
    </cdr:from>
    <cdr:to>
      <cdr:x>0.29167</cdr:x>
      <cdr:y>0.1852</cdr:y>
    </cdr:to>
    <cdr:sp macro="" textlink="">
      <cdr:nvSpPr>
        <cdr:cNvPr id="2" name="AutoShape 4"/>
        <cdr:cNvSpPr>
          <a:spLocks xmlns:a="http://schemas.openxmlformats.org/drawingml/2006/main" noChangeArrowheads="1"/>
        </cdr:cNvSpPr>
      </cdr:nvSpPr>
      <cdr:spPr bwMode="auto">
        <a:xfrm xmlns:a="http://schemas.openxmlformats.org/drawingml/2006/main">
          <a:off x="2286000" y="381000"/>
          <a:ext cx="114300" cy="457200"/>
        </a:xfrm>
        <a:prstGeom xmlns:a="http://schemas.openxmlformats.org/drawingml/2006/main" prst="downArrow">
          <a:avLst>
            <a:gd name="adj1" fmla="val 50000"/>
            <a:gd name="adj2" fmla="val 66667"/>
          </a:avLst>
        </a:prstGeom>
        <a:solidFill xmlns:a="http://schemas.openxmlformats.org/drawingml/2006/main">
          <a:srgbClr val="FFFF00"/>
        </a:solidFill>
        <a:ln xmlns:a="http://schemas.openxmlformats.org/drawingml/2006/main" w="9525">
          <a:solidFill>
            <a:schemeClr val="tx1"/>
          </a:solidFill>
          <a:miter lim="800000"/>
          <a:headEnd/>
          <a:tailEn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eaVert"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0"/>
            </a:spcBef>
            <a:buFontTx/>
            <a:buNone/>
          </a:pPr>
          <a:endParaRPr lang="en-US" altLang="en-US" sz="2400"/>
        </a:p>
      </cdr:txBody>
    </cdr:sp>
  </cdr:relSizeAnchor>
</c:userShapes>
</file>

<file path=ppt/drawings/drawing2.xml><?xml version="1.0" encoding="utf-8"?>
<c:userShapes xmlns:c="http://schemas.openxmlformats.org/drawingml/2006/chart">
  <cdr:relSizeAnchor xmlns:cdr="http://schemas.openxmlformats.org/drawingml/2006/chartDrawing">
    <cdr:from>
      <cdr:x>0.25926</cdr:x>
      <cdr:y>0.01684</cdr:y>
    </cdr:from>
    <cdr:to>
      <cdr:x>0.27315</cdr:x>
      <cdr:y>0.11785</cdr:y>
    </cdr:to>
    <cdr:sp macro="" textlink="">
      <cdr:nvSpPr>
        <cdr:cNvPr id="2" name="AutoShape 4"/>
        <cdr:cNvSpPr>
          <a:spLocks xmlns:a="http://schemas.openxmlformats.org/drawingml/2006/main" noChangeArrowheads="1"/>
        </cdr:cNvSpPr>
      </cdr:nvSpPr>
      <cdr:spPr bwMode="auto">
        <a:xfrm xmlns:a="http://schemas.openxmlformats.org/drawingml/2006/main">
          <a:off x="2133600" y="76200"/>
          <a:ext cx="114300" cy="457200"/>
        </a:xfrm>
        <a:prstGeom xmlns:a="http://schemas.openxmlformats.org/drawingml/2006/main" prst="downArrow">
          <a:avLst>
            <a:gd name="adj1" fmla="val 50000"/>
            <a:gd name="adj2" fmla="val 66667"/>
          </a:avLst>
        </a:prstGeom>
        <a:solidFill xmlns:a="http://schemas.openxmlformats.org/drawingml/2006/main">
          <a:srgbClr val="FFFF00"/>
        </a:solidFill>
        <a:ln xmlns:a="http://schemas.openxmlformats.org/drawingml/2006/main" w="9525">
          <a:solidFill>
            <a:schemeClr val="tx1"/>
          </a:solidFill>
          <a:miter lim="800000"/>
          <a:headEnd/>
          <a:tailEn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eaVert"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0"/>
            </a:spcBef>
            <a:buFontTx/>
            <a:buNone/>
          </a:pPr>
          <a:endParaRPr lang="en-US" altLang="en-US" sz="2400"/>
        </a:p>
      </cdr:txBody>
    </cdr:sp>
  </cdr:relSizeAnchor>
</c:userShapes>
</file>

<file path=ppt/drawings/drawing3.xml><?xml version="1.0" encoding="utf-8"?>
<c:userShapes xmlns:c="http://schemas.openxmlformats.org/drawingml/2006/chart">
  <cdr:relSizeAnchor xmlns:cdr="http://schemas.openxmlformats.org/drawingml/2006/chartDrawing">
    <cdr:from>
      <cdr:x>0.26852</cdr:x>
      <cdr:y>0.11785</cdr:y>
    </cdr:from>
    <cdr:to>
      <cdr:x>0.28241</cdr:x>
      <cdr:y>0.21887</cdr:y>
    </cdr:to>
    <cdr:sp macro="" textlink="">
      <cdr:nvSpPr>
        <cdr:cNvPr id="2" name="AutoShape 4"/>
        <cdr:cNvSpPr>
          <a:spLocks xmlns:a="http://schemas.openxmlformats.org/drawingml/2006/main" noChangeArrowheads="1"/>
        </cdr:cNvSpPr>
      </cdr:nvSpPr>
      <cdr:spPr bwMode="auto">
        <a:xfrm xmlns:a="http://schemas.openxmlformats.org/drawingml/2006/main">
          <a:off x="2209800" y="533400"/>
          <a:ext cx="114300" cy="457200"/>
        </a:xfrm>
        <a:prstGeom xmlns:a="http://schemas.openxmlformats.org/drawingml/2006/main" prst="downArrow">
          <a:avLst>
            <a:gd name="adj1" fmla="val 50000"/>
            <a:gd name="adj2" fmla="val 66667"/>
          </a:avLst>
        </a:prstGeom>
        <a:solidFill xmlns:a="http://schemas.openxmlformats.org/drawingml/2006/main">
          <a:srgbClr val="FFFF00"/>
        </a:solidFill>
        <a:ln xmlns:a="http://schemas.openxmlformats.org/drawingml/2006/main" w="9525">
          <a:solidFill>
            <a:schemeClr val="tx1"/>
          </a:solidFill>
          <a:miter lim="800000"/>
          <a:headEnd/>
          <a:tailEn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eaVert"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0"/>
            </a:spcBef>
            <a:buFontTx/>
            <a:buNone/>
          </a:pPr>
          <a:endParaRPr lang="en-US" altLang="en-US" sz="2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2196B-85FF-4D9A-ADDC-D051275E5508}" type="datetimeFigureOut">
              <a:rPr lang="en-US" smtClean="0"/>
              <a:pPr/>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54822-15E3-4F33-8D86-341DDCFF3A5C}" type="slidenum">
              <a:rPr lang="en-US" smtClean="0"/>
              <a:pPr/>
              <a:t>‹#›</a:t>
            </a:fld>
            <a:endParaRPr lang="en-US"/>
          </a:p>
        </p:txBody>
      </p:sp>
    </p:spTree>
    <p:extLst>
      <p:ext uri="{BB962C8B-B14F-4D97-AF65-F5344CB8AC3E}">
        <p14:creationId xmlns:p14="http://schemas.microsoft.com/office/powerpoint/2010/main" val="310622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08ACB-5862-48F4-83DF-F24A69E5DC96}" type="slidenum">
              <a:rPr lang="en-US" smtClean="0"/>
              <a:pPr/>
              <a:t>29</a:t>
            </a:fld>
            <a:endParaRPr lang="en-US"/>
          </a:p>
        </p:txBody>
      </p:sp>
    </p:spTree>
    <p:extLst>
      <p:ext uri="{BB962C8B-B14F-4D97-AF65-F5344CB8AC3E}">
        <p14:creationId xmlns:p14="http://schemas.microsoft.com/office/powerpoint/2010/main" val="157046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88900A1-3593-4669-AE98-DFFF917C2FE5}" type="slidenum">
              <a:rPr lang="en-US" altLang="en-US" smtClean="0"/>
              <a:pPr eaLnBrk="1" hangingPunct="1">
                <a:spcBef>
                  <a:spcPct val="0"/>
                </a:spcBef>
              </a:pPr>
              <a:t>33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56B12-95A4-4526-AEEC-AD7C1AB4F6CB}"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222037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6B12-95A4-4526-AEEC-AD7C1AB4F6CB}"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297430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6B12-95A4-4526-AEEC-AD7C1AB4F6CB}"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188262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B3F60E-08F4-41F1-B7B2-CB56CF2396E6}" type="slidenum">
              <a:rPr lang="en-US" altLang="en-US"/>
              <a:pPr>
                <a:defRPr/>
              </a:pPr>
              <a:t>‹#›</a:t>
            </a:fld>
            <a:endParaRPr lang="en-US" altLang="en-US"/>
          </a:p>
        </p:txBody>
      </p:sp>
    </p:spTree>
    <p:extLst>
      <p:ext uri="{BB962C8B-B14F-4D97-AF65-F5344CB8AC3E}">
        <p14:creationId xmlns:p14="http://schemas.microsoft.com/office/powerpoint/2010/main" val="561474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6B12-95A4-4526-AEEC-AD7C1AB4F6CB}"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7522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56B12-95A4-4526-AEEC-AD7C1AB4F6CB}"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328411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56B12-95A4-4526-AEEC-AD7C1AB4F6CB}"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36474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56B12-95A4-4526-AEEC-AD7C1AB4F6CB}"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336549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56B12-95A4-4526-AEEC-AD7C1AB4F6CB}" type="datetimeFigureOut">
              <a:rPr lang="en-US" smtClean="0"/>
              <a:pPr/>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275005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56B12-95A4-4526-AEEC-AD7C1AB4F6CB}"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198630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56B12-95A4-4526-AEEC-AD7C1AB4F6CB}"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197208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56B12-95A4-4526-AEEC-AD7C1AB4F6CB}"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33848-7091-4DFB-83D0-0C65FF6588A2}" type="slidenum">
              <a:rPr lang="en-US" smtClean="0"/>
              <a:pPr/>
              <a:t>‹#›</a:t>
            </a:fld>
            <a:endParaRPr lang="en-US"/>
          </a:p>
        </p:txBody>
      </p:sp>
    </p:spTree>
    <p:extLst>
      <p:ext uri="{BB962C8B-B14F-4D97-AF65-F5344CB8AC3E}">
        <p14:creationId xmlns:p14="http://schemas.microsoft.com/office/powerpoint/2010/main" val="263750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56B12-95A4-4526-AEEC-AD7C1AB4F6CB}"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33848-7091-4DFB-83D0-0C65FF6588A2}" type="slidenum">
              <a:rPr lang="en-US" smtClean="0"/>
              <a:pPr/>
              <a:t>‹#›</a:t>
            </a:fld>
            <a:endParaRPr lang="en-US"/>
          </a:p>
        </p:txBody>
      </p:sp>
    </p:spTree>
    <p:extLst>
      <p:ext uri="{BB962C8B-B14F-4D97-AF65-F5344CB8AC3E}">
        <p14:creationId xmlns:p14="http://schemas.microsoft.com/office/powerpoint/2010/main" val="114351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m5ivEYQQ380?list=PL22tFqjJZtvkXaKW3tUhym_OB4NBdsXcj"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breastfeeding/data/reportcard.ht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Compassionate C-sections: Skin to Skin Care to Include the Family</a:t>
            </a:r>
            <a:endParaRPr lang="en-US" dirty="0"/>
          </a:p>
        </p:txBody>
      </p:sp>
      <p:sp>
        <p:nvSpPr>
          <p:cNvPr id="3" name="Subtitle 2"/>
          <p:cNvSpPr>
            <a:spLocks noGrp="1"/>
          </p:cNvSpPr>
          <p:nvPr>
            <p:ph type="subTitle" idx="1"/>
          </p:nvPr>
        </p:nvSpPr>
        <p:spPr/>
        <p:txBody>
          <a:bodyPr/>
          <a:lstStyle/>
          <a:p>
            <a:r>
              <a:rPr lang="en-US" dirty="0" smtClean="0"/>
              <a:t>Heidi A. Lyn, M.D.</a:t>
            </a:r>
          </a:p>
          <a:p>
            <a:r>
              <a:rPr lang="en-US" dirty="0" smtClean="0"/>
              <a:t>Deborah J. Eganhouse,  PhD, RNC-OB</a:t>
            </a:r>
            <a:endParaRPr lang="en-US" dirty="0"/>
          </a:p>
        </p:txBody>
      </p:sp>
    </p:spTree>
    <p:extLst>
      <p:ext uri="{BB962C8B-B14F-4D97-AF65-F5344CB8AC3E}">
        <p14:creationId xmlns:p14="http://schemas.microsoft.com/office/powerpoint/2010/main" val="102851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lstStyle/>
          <a:p>
            <a:r>
              <a:rPr lang="en-US" dirty="0" smtClean="0"/>
              <a:t>STS in the OR, and breastfeeding</a:t>
            </a:r>
            <a:endParaRPr lang="en-US" dirty="0"/>
          </a:p>
        </p:txBody>
      </p:sp>
      <p:sp>
        <p:nvSpPr>
          <p:cNvPr id="3" name="Content Placeholder 2"/>
          <p:cNvSpPr>
            <a:spLocks noGrp="1"/>
          </p:cNvSpPr>
          <p:nvPr>
            <p:ph idx="1"/>
          </p:nvPr>
        </p:nvSpPr>
        <p:spPr>
          <a:xfrm>
            <a:off x="457200" y="3048000"/>
            <a:ext cx="8229600" cy="4525963"/>
          </a:xfrm>
        </p:spPr>
        <p:txBody>
          <a:bodyPr/>
          <a:lstStyle/>
          <a:p>
            <a:r>
              <a:rPr lang="en-US" dirty="0" smtClean="0"/>
              <a:t>Of 4 QI projects and one RCT evaluating the breastfeeding rate, 3 demonstrated an increase in the breastfeeding rate at hospital discharge.</a:t>
            </a:r>
            <a:endParaRPr lang="en-US" dirty="0"/>
          </a:p>
        </p:txBody>
      </p:sp>
    </p:spTree>
    <p:extLst>
      <p:ext uri="{BB962C8B-B14F-4D97-AF65-F5344CB8AC3E}">
        <p14:creationId xmlns:p14="http://schemas.microsoft.com/office/powerpoint/2010/main" val="240636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a:t>
            </a:r>
            <a:endParaRPr lang="en-US" dirty="0"/>
          </a:p>
        </p:txBody>
      </p:sp>
      <p:sp>
        <p:nvSpPr>
          <p:cNvPr id="3" name="Content Placeholder 2"/>
          <p:cNvSpPr>
            <a:spLocks noGrp="1"/>
          </p:cNvSpPr>
          <p:nvPr>
            <p:ph idx="1"/>
          </p:nvPr>
        </p:nvSpPr>
        <p:spPr/>
        <p:txBody>
          <a:bodyPr>
            <a:normAutofit lnSpcReduction="10000"/>
          </a:bodyPr>
          <a:lstStyle/>
          <a:p>
            <a:r>
              <a:rPr lang="en-US" dirty="0" smtClean="0"/>
              <a:t>Neonates who had delayed cord clamping during cesarean birth ( more than 30 sec) had the same residual blood volume as those who had immediate cord clamping</a:t>
            </a:r>
          </a:p>
          <a:p>
            <a:r>
              <a:rPr lang="en-US" dirty="0" smtClean="0"/>
              <a:t>3 RCT demonstrated higher blood volume, initial mean blood pressure, and mean glucose levels</a:t>
            </a:r>
          </a:p>
          <a:p>
            <a:r>
              <a:rPr lang="en-US" dirty="0" smtClean="0"/>
              <a:t>Note: neonate was held at or below the level of the incision</a:t>
            </a:r>
          </a:p>
          <a:p>
            <a:endParaRPr lang="en-US" dirty="0"/>
          </a:p>
        </p:txBody>
      </p:sp>
    </p:spTree>
    <p:extLst>
      <p:ext uri="{BB962C8B-B14F-4D97-AF65-F5344CB8AC3E}">
        <p14:creationId xmlns:p14="http://schemas.microsoft.com/office/powerpoint/2010/main" val="414994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Autoresuscitation</a:t>
            </a:r>
            <a:endParaRPr lang="en-US" dirty="0"/>
          </a:p>
        </p:txBody>
      </p:sp>
      <p:sp>
        <p:nvSpPr>
          <p:cNvPr id="3" name="Content Placeholder 2"/>
          <p:cNvSpPr>
            <a:spLocks noGrp="1"/>
          </p:cNvSpPr>
          <p:nvPr>
            <p:ph idx="1"/>
          </p:nvPr>
        </p:nvSpPr>
        <p:spPr/>
        <p:txBody>
          <a:bodyPr/>
          <a:lstStyle/>
          <a:p>
            <a:r>
              <a:rPr lang="en-US" dirty="0" smtClean="0"/>
              <a:t>No significant differences in pH, or Apgar scores</a:t>
            </a:r>
          </a:p>
          <a:p>
            <a:r>
              <a:rPr lang="en-US" dirty="0" smtClean="0"/>
              <a:t>May increase placental transfusion to the neonate during the slower expulsion, resulting in increased red blood cell mass ( one study)</a:t>
            </a:r>
          </a:p>
          <a:p>
            <a:endParaRPr lang="en-US" dirty="0"/>
          </a:p>
        </p:txBody>
      </p:sp>
    </p:spTree>
    <p:extLst>
      <p:ext uri="{BB962C8B-B14F-4D97-AF65-F5344CB8AC3E}">
        <p14:creationId xmlns:p14="http://schemas.microsoft.com/office/powerpoint/2010/main" val="3811272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Delayed Cord Clamping</a:t>
            </a:r>
            <a:endParaRPr lang="en-US" dirty="0"/>
          </a:p>
        </p:txBody>
      </p:sp>
      <p:sp>
        <p:nvSpPr>
          <p:cNvPr id="3" name="Content Placeholder 2"/>
          <p:cNvSpPr>
            <a:spLocks noGrp="1"/>
          </p:cNvSpPr>
          <p:nvPr>
            <p:ph idx="1"/>
          </p:nvPr>
        </p:nvSpPr>
        <p:spPr/>
        <p:txBody>
          <a:bodyPr>
            <a:normAutofit lnSpcReduction="10000"/>
          </a:bodyPr>
          <a:lstStyle/>
          <a:p>
            <a:r>
              <a:rPr lang="en-US" dirty="0" smtClean="0"/>
              <a:t>Neonates who had delayed cord clamping during cesarean birth ( more than 30 sec) had the same residual blood volume as those who had immediate cord clamping</a:t>
            </a:r>
          </a:p>
          <a:p>
            <a:r>
              <a:rPr lang="en-US" dirty="0" smtClean="0"/>
              <a:t>3 RCT demonstrated higher blood volume, initial mean blood pressure, and mean glucose levels</a:t>
            </a:r>
          </a:p>
          <a:p>
            <a:r>
              <a:rPr lang="en-US" dirty="0" smtClean="0"/>
              <a:t>Note: neonate was held at or below the level of the incision</a:t>
            </a:r>
          </a:p>
          <a:p>
            <a:endParaRPr lang="en-US" dirty="0"/>
          </a:p>
        </p:txBody>
      </p:sp>
    </p:spTree>
    <p:extLst>
      <p:ext uri="{BB962C8B-B14F-4D97-AF65-F5344CB8AC3E}">
        <p14:creationId xmlns:p14="http://schemas.microsoft.com/office/powerpoint/2010/main" val="414994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Temperature</a:t>
            </a:r>
            <a:endParaRPr lang="en-US" dirty="0"/>
          </a:p>
        </p:txBody>
      </p:sp>
      <p:sp>
        <p:nvSpPr>
          <p:cNvPr id="3" name="Content Placeholder 2"/>
          <p:cNvSpPr>
            <a:spLocks noGrp="1"/>
          </p:cNvSpPr>
          <p:nvPr>
            <p:ph idx="1"/>
          </p:nvPr>
        </p:nvSpPr>
        <p:spPr/>
        <p:txBody>
          <a:bodyPr>
            <a:normAutofit fontScale="92500"/>
          </a:bodyPr>
          <a:lstStyle/>
          <a:p>
            <a:r>
              <a:rPr lang="en-US" dirty="0" smtClean="0"/>
              <a:t>Vanderbilt modification: 5 minute assessment is done before skin to skin</a:t>
            </a:r>
          </a:p>
          <a:p>
            <a:r>
              <a:rPr lang="en-US" dirty="0" smtClean="0"/>
              <a:t>Baby is dried under a warmer</a:t>
            </a:r>
          </a:p>
          <a:p>
            <a:r>
              <a:rPr lang="en-US" dirty="0" smtClean="0"/>
              <a:t>Baby is placed skin to skin with mother, and covered with warm blankets and/or a forced air warming system</a:t>
            </a:r>
          </a:p>
          <a:p>
            <a:r>
              <a:rPr lang="en-US" dirty="0" smtClean="0"/>
              <a:t>Rectal temperatures in a medical record review of 47 neonates showed all had normal rectal temperatures at conclusion of skin to skin</a:t>
            </a:r>
            <a:endParaRPr lang="en-US" dirty="0"/>
          </a:p>
        </p:txBody>
      </p:sp>
    </p:spTree>
    <p:extLst>
      <p:ext uri="{BB962C8B-B14F-4D97-AF65-F5344CB8AC3E}">
        <p14:creationId xmlns:p14="http://schemas.microsoft.com/office/powerpoint/2010/main" val="270960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of STS in the OR: Identify Stakeholders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Anesthesia services</a:t>
            </a:r>
          </a:p>
          <a:p>
            <a:pPr marL="0" indent="0">
              <a:buNone/>
            </a:pPr>
            <a:r>
              <a:rPr lang="en-US" dirty="0" smtClean="0"/>
              <a:t>Community doula</a:t>
            </a:r>
          </a:p>
          <a:p>
            <a:pPr marL="0" indent="0">
              <a:buNone/>
            </a:pPr>
            <a:r>
              <a:rPr lang="en-US" dirty="0" smtClean="0"/>
              <a:t>Family advocate</a:t>
            </a:r>
          </a:p>
          <a:p>
            <a:pPr marL="0" indent="0">
              <a:buNone/>
            </a:pPr>
            <a:r>
              <a:rPr lang="en-US" dirty="0" smtClean="0"/>
              <a:t>L&amp;D nurse</a:t>
            </a:r>
          </a:p>
          <a:p>
            <a:pPr marL="0" indent="0">
              <a:buNone/>
            </a:pPr>
            <a:r>
              <a:rPr lang="en-US" dirty="0" smtClean="0"/>
              <a:t>Neonatal NP</a:t>
            </a:r>
          </a:p>
          <a:p>
            <a:pPr marL="0" indent="0">
              <a:buNone/>
            </a:pPr>
            <a:r>
              <a:rPr lang="en-US" dirty="0" smtClean="0"/>
              <a:t>Neonatologist</a:t>
            </a:r>
          </a:p>
          <a:p>
            <a:pPr marL="0" indent="0">
              <a:buNone/>
            </a:pPr>
            <a:r>
              <a:rPr lang="en-US" dirty="0" smtClean="0"/>
              <a:t>Nurse from newborn nursery</a:t>
            </a:r>
          </a:p>
          <a:p>
            <a:pPr marL="0" indent="0">
              <a:buNone/>
            </a:pPr>
            <a:r>
              <a:rPr lang="en-US" dirty="0" smtClean="0"/>
              <a:t>Physician from newborn nursery</a:t>
            </a:r>
          </a:p>
          <a:p>
            <a:pPr marL="0" indent="0">
              <a:buNone/>
            </a:pPr>
            <a:r>
              <a:rPr lang="en-US" dirty="0" smtClean="0"/>
              <a:t>Nurse midwife</a:t>
            </a:r>
          </a:p>
          <a:p>
            <a:pPr marL="0" indent="0">
              <a:buNone/>
            </a:pPr>
            <a:r>
              <a:rPr lang="en-US" dirty="0" smtClean="0"/>
              <a:t>Obstetrician</a:t>
            </a:r>
          </a:p>
          <a:p>
            <a:pPr marL="0" indent="0">
              <a:buNone/>
            </a:pPr>
            <a:r>
              <a:rPr lang="en-US" dirty="0" smtClean="0"/>
              <a:t>Scrub technician</a:t>
            </a:r>
          </a:p>
          <a:p>
            <a:pPr marL="0" indent="0">
              <a:buNone/>
            </a:pPr>
            <a:r>
              <a:rPr lang="en-US" dirty="0" smtClean="0"/>
              <a:t>Women’s services administrator</a:t>
            </a:r>
          </a:p>
          <a:p>
            <a:pPr marL="0" indent="0">
              <a:buNone/>
            </a:pPr>
            <a:endParaRPr lang="en-US" dirty="0"/>
          </a:p>
        </p:txBody>
      </p:sp>
    </p:spTree>
    <p:extLst>
      <p:ext uri="{BB962C8B-B14F-4D97-AF65-F5344CB8AC3E}">
        <p14:creationId xmlns:p14="http://schemas.microsoft.com/office/powerpoint/2010/main" val="4233948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In US, a windowed drape has been adopted at many institutions</a:t>
            </a:r>
          </a:p>
          <a:p>
            <a:r>
              <a:rPr lang="en-US" dirty="0" smtClean="0"/>
              <a:t>5 minute delay in STS for drying and assessment</a:t>
            </a:r>
          </a:p>
          <a:p>
            <a:r>
              <a:rPr lang="en-US" dirty="0" smtClean="0"/>
              <a:t>Kangaroo care</a:t>
            </a:r>
          </a:p>
          <a:p>
            <a:r>
              <a:rPr lang="en-US" dirty="0" smtClean="0"/>
              <a:t>Family centered cesarean birth nurse: </a:t>
            </a:r>
            <a:r>
              <a:rPr lang="en-US" smtClean="0"/>
              <a:t>dedicated personnel</a:t>
            </a:r>
            <a:endParaRPr lang="en-US"/>
          </a:p>
        </p:txBody>
      </p:sp>
    </p:spTree>
    <p:extLst>
      <p:ext uri="{BB962C8B-B14F-4D97-AF65-F5344CB8AC3E}">
        <p14:creationId xmlns:p14="http://schemas.microsoft.com/office/powerpoint/2010/main" val="197430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5ivEYQQ380?list=PL22tFqjJZtvkXaKW3tUhym_OB4NBdsXcj"/>
          <p:cNvPicPr>
            <a:picLocks noGrp="1" noRot="1" noChangeAspect="1"/>
          </p:cNvPicPr>
          <p:nvPr>
            <p:ph idx="1"/>
            <a:videoFile r:link="rId1"/>
          </p:nvPr>
        </p:nvPicPr>
        <p:blipFill>
          <a:blip r:embed="rId3"/>
          <a:stretch>
            <a:fillRect/>
          </a:stretch>
        </p:blipFill>
        <p:spPr>
          <a:xfrm>
            <a:off x="533400" y="685800"/>
            <a:ext cx="8144933" cy="5486400"/>
          </a:xfrm>
          <a:prstGeom prst="rect">
            <a:avLst/>
          </a:prstGeom>
        </p:spPr>
      </p:pic>
    </p:spTree>
    <p:extLst>
      <p:ext uri="{BB962C8B-B14F-4D97-AF65-F5344CB8AC3E}">
        <p14:creationId xmlns:p14="http://schemas.microsoft.com/office/powerpoint/2010/main" val="243584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smtClean="0"/>
              <a:t>UMC is A Texas Ten Step Hospital </a:t>
            </a:r>
          </a:p>
        </p:txBody>
      </p:sp>
      <p:pic>
        <p:nvPicPr>
          <p:cNvPr id="307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219200"/>
            <a:ext cx="6324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3737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eaLnBrk="1" hangingPunct="1">
              <a:spcBef>
                <a:spcPct val="0"/>
              </a:spcBef>
              <a:buClrTx/>
              <a:buSzTx/>
              <a:buFontTx/>
              <a:buNone/>
            </a:pPr>
            <a:fld id="{BFF65880-06E7-47F2-86DE-84483C0A5FA7}" type="slidenum">
              <a:rPr lang="en-US" altLang="en-US" sz="1400" smtClean="0">
                <a:solidFill>
                  <a:srgbClr val="FFFFFF"/>
                </a:solidFill>
                <a:latin typeface="Times Roman" pitchFamily="18" charset="0"/>
              </a:rPr>
              <a:pPr eaLnBrk="1" hangingPunct="1">
                <a:spcBef>
                  <a:spcPct val="0"/>
                </a:spcBef>
                <a:buClrTx/>
                <a:buSzTx/>
                <a:buFontTx/>
                <a:buNone/>
              </a:pPr>
              <a:t>19</a:t>
            </a:fld>
            <a:endParaRPr lang="en-US" altLang="en-US" sz="1400" dirty="0" smtClean="0">
              <a:solidFill>
                <a:srgbClr val="FFFFFF"/>
              </a:solidFill>
              <a:latin typeface="Times Roman" pitchFamily="18" charset="0"/>
            </a:endParaRPr>
          </a:p>
        </p:txBody>
      </p:sp>
      <p:sp>
        <p:nvSpPr>
          <p:cNvPr id="9219" name="Slide Number Placeholder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algn="ctr" eaLnBrk="1" hangingPunct="1">
              <a:spcBef>
                <a:spcPct val="0"/>
              </a:spcBef>
              <a:buClrTx/>
              <a:buSzTx/>
              <a:buFontTx/>
              <a:buNone/>
            </a:pPr>
            <a:fld id="{7CF28107-E63C-4470-8AD9-47F1C8DABA1E}" type="slidenum">
              <a:rPr lang="en-US" altLang="en-US" sz="1400" b="1">
                <a:latin typeface="Times New Roman" pitchFamily="18" charset="0"/>
                <a:cs typeface="Times New Roman" pitchFamily="18" charset="0"/>
              </a:rPr>
              <a:pPr algn="ctr" eaLnBrk="1" hangingPunct="1">
                <a:spcBef>
                  <a:spcPct val="0"/>
                </a:spcBef>
                <a:buClrTx/>
                <a:buSzTx/>
                <a:buFontTx/>
                <a:buNone/>
              </a:pPr>
              <a:t>19</a:t>
            </a:fld>
            <a:endParaRPr lang="en-US" altLang="en-US" sz="1400" b="1" dirty="0">
              <a:latin typeface="Times New Roman" pitchFamily="18" charset="0"/>
              <a:cs typeface="Times New Roman" pitchFamily="18" charset="0"/>
            </a:endParaRPr>
          </a:p>
        </p:txBody>
      </p:sp>
      <p:sp>
        <p:nvSpPr>
          <p:cNvPr id="9220" name="Text Box 6"/>
          <p:cNvSpPr txBox="1">
            <a:spLocks noChangeArrowheads="1"/>
          </p:cNvSpPr>
          <p:nvPr/>
        </p:nvSpPr>
        <p:spPr bwMode="auto">
          <a:xfrm>
            <a:off x="304800" y="17526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eaLnBrk="1" hangingPunct="1">
              <a:spcBef>
                <a:spcPct val="50000"/>
              </a:spcBef>
              <a:buClrTx/>
              <a:buSzTx/>
              <a:buFontTx/>
              <a:buChar char="•"/>
            </a:pPr>
            <a:endParaRPr lang="en-US" altLang="en-US" sz="1800" dirty="0">
              <a:latin typeface="Arial" pitchFamily="34" charset="0"/>
            </a:endParaRPr>
          </a:p>
        </p:txBody>
      </p:sp>
      <p:sp>
        <p:nvSpPr>
          <p:cNvPr id="9221" name="Text Box 7"/>
          <p:cNvSpPr txBox="1">
            <a:spLocks noChangeArrowheads="1"/>
          </p:cNvSpPr>
          <p:nvPr/>
        </p:nvSpPr>
        <p:spPr bwMode="auto">
          <a:xfrm>
            <a:off x="1143000" y="1828800"/>
            <a:ext cx="70866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eaLnBrk="1" hangingPunct="1">
              <a:spcBef>
                <a:spcPct val="50000"/>
              </a:spcBef>
              <a:buClrTx/>
              <a:buSzTx/>
              <a:buFontTx/>
              <a:buChar char="•"/>
            </a:pPr>
            <a:r>
              <a:rPr lang="en-US" altLang="en-US" sz="2800" dirty="0">
                <a:latin typeface="Times Roman" pitchFamily="18" charset="0"/>
              </a:rPr>
              <a:t>A recognition program for maternity facilities that have created an optimal environment for appropriate infant feeding and mother-baby bonding.</a:t>
            </a:r>
          </a:p>
          <a:p>
            <a:pPr eaLnBrk="1" hangingPunct="1">
              <a:spcBef>
                <a:spcPct val="50000"/>
              </a:spcBef>
              <a:buClrTx/>
              <a:buSzTx/>
              <a:buFontTx/>
              <a:buChar char="•"/>
            </a:pPr>
            <a:r>
              <a:rPr lang="en-US" altLang="en-US" sz="2800" dirty="0">
                <a:latin typeface="Times Roman" pitchFamily="18" charset="0"/>
              </a:rPr>
              <a:t>An international program co-administered by the World Health Organization (WHO) and the United Nations Children’s Fund (UNICEF) in conjunction with national BFHI authorities.</a:t>
            </a:r>
          </a:p>
        </p:txBody>
      </p:sp>
      <p:sp>
        <p:nvSpPr>
          <p:cNvPr id="9222" name="Text Box 8"/>
          <p:cNvSpPr txBox="1">
            <a:spLocks noChangeArrowheads="1"/>
          </p:cNvSpPr>
          <p:nvPr/>
        </p:nvSpPr>
        <p:spPr bwMode="auto">
          <a:xfrm>
            <a:off x="1066800" y="219075"/>
            <a:ext cx="723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algn="ctr" eaLnBrk="1" hangingPunct="1">
              <a:spcBef>
                <a:spcPct val="50000"/>
              </a:spcBef>
              <a:buClrTx/>
              <a:buSzTx/>
              <a:buFontTx/>
              <a:buNone/>
            </a:pPr>
            <a:r>
              <a:rPr lang="en-US" altLang="en-US" sz="3600" b="1" dirty="0">
                <a:latin typeface="Times Roman" pitchFamily="18" charset="0"/>
              </a:rPr>
              <a:t>What is the Baby-Friendly Hospital Initiative (BFHI)?</a:t>
            </a:r>
          </a:p>
        </p:txBody>
      </p:sp>
      <p:sp>
        <p:nvSpPr>
          <p:cNvPr id="9223" name="Text Box 9"/>
          <p:cNvSpPr txBox="1">
            <a:spLocks noChangeArrowheads="1"/>
          </p:cNvSpPr>
          <p:nvPr/>
        </p:nvSpPr>
        <p:spPr bwMode="auto">
          <a:xfrm>
            <a:off x="76200" y="65071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a:defRPr>
            </a:lvl9pPr>
          </a:lstStyle>
          <a:p>
            <a:pPr algn="ctr" eaLnBrk="1" hangingPunct="1">
              <a:spcBef>
                <a:spcPct val="50000"/>
              </a:spcBef>
              <a:buClrTx/>
              <a:buSzTx/>
              <a:buFontTx/>
              <a:buNone/>
            </a:pPr>
            <a:r>
              <a:rPr lang="en-US" altLang="en-US" sz="1200" dirty="0">
                <a:latin typeface="Times Roman" pitchFamily="18" charset="0"/>
              </a:rPr>
              <a:t>Copyright 2010 Baby-Friendly USA, Inc. </a:t>
            </a:r>
          </a:p>
        </p:txBody>
      </p:sp>
    </p:spTree>
    <p:extLst>
      <p:ext uri="{BB962C8B-B14F-4D97-AF65-F5344CB8AC3E}">
        <p14:creationId xmlns:p14="http://schemas.microsoft.com/office/powerpoint/2010/main" val="150674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Describe the positive physiological benefits of skin-to-skin (STS) care. </a:t>
            </a:r>
          </a:p>
          <a:p>
            <a:r>
              <a:rPr lang="en-US" dirty="0" smtClean="0"/>
              <a:t>Describe the positive psychological benefits of STS care. </a:t>
            </a:r>
          </a:p>
          <a:p>
            <a:r>
              <a:rPr lang="en-US" dirty="0" smtClean="0"/>
              <a:t>Define interventions in the operative suite that enhance the birth experience.</a:t>
            </a:r>
          </a:p>
          <a:p>
            <a:r>
              <a:rPr lang="en-US" dirty="0" smtClean="0"/>
              <a:t>Define interventions in patient hand-off that enhance family-centered care. </a:t>
            </a:r>
          </a:p>
          <a:p>
            <a:endParaRPr lang="en-US" dirty="0"/>
          </a:p>
        </p:txBody>
      </p:sp>
    </p:spTree>
    <p:extLst>
      <p:ext uri="{BB962C8B-B14F-4D97-AF65-F5344CB8AC3E}">
        <p14:creationId xmlns:p14="http://schemas.microsoft.com/office/powerpoint/2010/main" val="685066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pPr>
              <a:defRPr/>
            </a:pPr>
            <a:fld id="{4CCED1A4-F9BB-4A6F-BE9A-9DAE974C0731}" type="slidenum">
              <a:rPr lang="en-US"/>
              <a:pPr>
                <a:defRPr/>
              </a:pPr>
              <a:t>20</a:t>
            </a:fld>
            <a:endParaRPr lang="en-US"/>
          </a:p>
        </p:txBody>
      </p:sp>
      <p:pic>
        <p:nvPicPr>
          <p:cNvPr id="36866" name="Picture 6"/>
          <p:cNvPicPr>
            <a:picLocks noChangeAspect="1" noChangeArrowheads="1"/>
          </p:cNvPicPr>
          <p:nvPr/>
        </p:nvPicPr>
        <p:blipFill>
          <a:blip r:embed="rId2">
            <a:extLst>
              <a:ext uri="{28A0092B-C50C-407E-A947-70E740481C1C}">
                <a14:useLocalDpi xmlns:a14="http://schemas.microsoft.com/office/drawing/2010/main" val="0"/>
              </a:ext>
            </a:extLst>
          </a:blip>
          <a:srcRect l="16406" t="23959" r="16406" b="9375"/>
          <a:stretch>
            <a:fillRect/>
          </a:stretch>
        </p:blipFill>
        <p:spPr bwMode="auto">
          <a:xfrm>
            <a:off x="523875" y="274638"/>
            <a:ext cx="7629525"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Slide Number Placeholder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Roman" pitchFamily="18" charset="0"/>
              </a:defRPr>
            </a:lvl1pPr>
            <a:lvl2pPr marL="742950" indent="-285750" eaLnBrk="0" hangingPunct="0">
              <a:defRPr sz="2000">
                <a:solidFill>
                  <a:schemeClr val="tx1"/>
                </a:solidFill>
                <a:latin typeface="Times Roman" pitchFamily="18" charset="0"/>
              </a:defRPr>
            </a:lvl2pPr>
            <a:lvl3pPr marL="1143000" indent="-228600" eaLnBrk="0" hangingPunct="0">
              <a:defRPr sz="2000">
                <a:solidFill>
                  <a:schemeClr val="tx1"/>
                </a:solidFill>
                <a:latin typeface="Times Roman" pitchFamily="18" charset="0"/>
              </a:defRPr>
            </a:lvl3pPr>
            <a:lvl4pPr marL="1600200" indent="-228600" eaLnBrk="0" hangingPunct="0">
              <a:defRPr sz="2000">
                <a:solidFill>
                  <a:schemeClr val="tx1"/>
                </a:solidFill>
                <a:latin typeface="Times Roman" pitchFamily="18" charset="0"/>
              </a:defRPr>
            </a:lvl4pPr>
            <a:lvl5pPr marL="2057400" indent="-228600" eaLnBrk="0" hangingPunct="0">
              <a:defRPr sz="2000">
                <a:solidFill>
                  <a:schemeClr val="tx1"/>
                </a:solidFill>
                <a:latin typeface="Times Roman" pitchFamily="18" charset="0"/>
              </a:defRPr>
            </a:lvl5pPr>
            <a:lvl6pPr marL="2514600" indent="-228600" eaLnBrk="0" fontAlgn="base" hangingPunct="0">
              <a:spcBef>
                <a:spcPct val="0"/>
              </a:spcBef>
              <a:spcAft>
                <a:spcPct val="0"/>
              </a:spcAft>
              <a:defRPr sz="2000">
                <a:solidFill>
                  <a:schemeClr val="tx1"/>
                </a:solidFill>
                <a:latin typeface="Times Roman" pitchFamily="18" charset="0"/>
              </a:defRPr>
            </a:lvl6pPr>
            <a:lvl7pPr marL="2971800" indent="-228600" eaLnBrk="0" fontAlgn="base" hangingPunct="0">
              <a:spcBef>
                <a:spcPct val="0"/>
              </a:spcBef>
              <a:spcAft>
                <a:spcPct val="0"/>
              </a:spcAft>
              <a:defRPr sz="2000">
                <a:solidFill>
                  <a:schemeClr val="tx1"/>
                </a:solidFill>
                <a:latin typeface="Times Roman" pitchFamily="18" charset="0"/>
              </a:defRPr>
            </a:lvl7pPr>
            <a:lvl8pPr marL="3429000" indent="-228600" eaLnBrk="0" fontAlgn="base" hangingPunct="0">
              <a:spcBef>
                <a:spcPct val="0"/>
              </a:spcBef>
              <a:spcAft>
                <a:spcPct val="0"/>
              </a:spcAft>
              <a:defRPr sz="2000">
                <a:solidFill>
                  <a:schemeClr val="tx1"/>
                </a:solidFill>
                <a:latin typeface="Times Roman" pitchFamily="18" charset="0"/>
              </a:defRPr>
            </a:lvl8pPr>
            <a:lvl9pPr marL="3886200" indent="-228600" eaLnBrk="0" fontAlgn="base" hangingPunct="0">
              <a:spcBef>
                <a:spcPct val="0"/>
              </a:spcBef>
              <a:spcAft>
                <a:spcPct val="0"/>
              </a:spcAft>
              <a:defRPr sz="2000">
                <a:solidFill>
                  <a:schemeClr val="tx1"/>
                </a:solidFill>
                <a:latin typeface="Times Roman" pitchFamily="18" charset="0"/>
              </a:defRPr>
            </a:lvl9pPr>
          </a:lstStyle>
          <a:p>
            <a:pPr algn="ctr" eaLnBrk="1" hangingPunct="1"/>
            <a:fld id="{494F7BCC-F8F4-4F6F-9559-DB54725ABA75}" type="slidenum">
              <a:rPr lang="en-US" altLang="en-US" sz="1400" b="1">
                <a:latin typeface="Times New Roman" pitchFamily="18" charset="0"/>
                <a:cs typeface="Times New Roman" pitchFamily="18" charset="0"/>
              </a:rPr>
              <a:pPr algn="ctr" eaLnBrk="1" hangingPunct="1"/>
              <a:t>20</a:t>
            </a:fld>
            <a:endParaRPr lang="en-US" altLang="en-US" sz="1400" b="1">
              <a:latin typeface="Times New Roman" pitchFamily="18" charset="0"/>
              <a:cs typeface="Times New Roman" pitchFamily="18" charset="0"/>
            </a:endParaRPr>
          </a:p>
        </p:txBody>
      </p:sp>
    </p:spTree>
    <p:extLst>
      <p:ext uri="{BB962C8B-B14F-4D97-AF65-F5344CB8AC3E}">
        <p14:creationId xmlns:p14="http://schemas.microsoft.com/office/powerpoint/2010/main" val="1891073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04800"/>
            <a:ext cx="8229600" cy="5943600"/>
          </a:xfrm>
          <a:noFill/>
        </p:spPr>
      </p:pic>
    </p:spTree>
    <p:extLst>
      <p:ext uri="{BB962C8B-B14F-4D97-AF65-F5344CB8AC3E}">
        <p14:creationId xmlns:p14="http://schemas.microsoft.com/office/powerpoint/2010/main" val="3842650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UMC-El Paso </a:t>
            </a:r>
            <a:r>
              <a:rPr lang="en-US" dirty="0"/>
              <a:t/>
            </a:r>
            <a:br>
              <a:rPr lang="en-US" dirty="0"/>
            </a:br>
            <a:r>
              <a:rPr lang="en-US" dirty="0" smtClean="0"/>
              <a:t>Baby-Friendly® 2015</a:t>
            </a:r>
            <a:endParaRPr lang="en-US" dirty="0"/>
          </a:p>
        </p:txBody>
      </p:sp>
      <p:sp>
        <p:nvSpPr>
          <p:cNvPr id="6" name="Content Placeholder 5"/>
          <p:cNvSpPr>
            <a:spLocks noGrp="1"/>
          </p:cNvSpPr>
          <p:nvPr>
            <p:ph idx="1"/>
          </p:nvPr>
        </p:nvSpPr>
        <p:spPr>
          <a:xfrm>
            <a:off x="1295400" y="1828800"/>
            <a:ext cx="7391400" cy="4495800"/>
          </a:xfrm>
        </p:spPr>
        <p:txBody>
          <a:bodyPr/>
          <a:lstStyle/>
          <a:p>
            <a:pPr marL="82550" indent="0">
              <a:buFont typeface="Wingdings 2" pitchFamily="18" charset="2"/>
              <a:buNone/>
              <a:defRPr/>
            </a:pPr>
            <a:endParaRPr lang="en-US" dirty="0" smtClean="0"/>
          </a:p>
          <a:p>
            <a:pPr>
              <a:defRPr/>
            </a:pPr>
            <a:r>
              <a:rPr lang="en-US" dirty="0" smtClean="0"/>
              <a:t>Designation rec’d July 7, 2015</a:t>
            </a:r>
          </a:p>
          <a:p>
            <a:pPr>
              <a:defRPr/>
            </a:pPr>
            <a:r>
              <a:rPr lang="en-US" dirty="0" smtClean="0"/>
              <a:t>1st hospital in El Paso</a:t>
            </a:r>
          </a:p>
          <a:p>
            <a:pPr>
              <a:defRPr/>
            </a:pPr>
            <a:r>
              <a:rPr lang="en-US"/>
              <a:t>3</a:t>
            </a:r>
            <a:r>
              <a:rPr lang="en-US" baseline="30000"/>
              <a:t>rd</a:t>
            </a:r>
            <a:r>
              <a:rPr lang="en-US"/>
              <a:t> </a:t>
            </a:r>
            <a:r>
              <a:rPr lang="en-US" smtClean="0"/>
              <a:t>US-MX Border </a:t>
            </a:r>
            <a:r>
              <a:rPr lang="en-US" dirty="0" smtClean="0"/>
              <a:t>Hospital </a:t>
            </a:r>
          </a:p>
          <a:p>
            <a:pPr>
              <a:defRPr/>
            </a:pPr>
            <a:r>
              <a:rPr lang="en-US" dirty="0" smtClean="0"/>
              <a:t>11</a:t>
            </a:r>
            <a:r>
              <a:rPr lang="en-US" baseline="30000" dirty="0" smtClean="0"/>
              <a:t>th</a:t>
            </a:r>
            <a:r>
              <a:rPr lang="en-US" dirty="0" smtClean="0"/>
              <a:t> Hospital in Texas </a:t>
            </a:r>
          </a:p>
          <a:p>
            <a:pPr>
              <a:defRPr/>
            </a:pPr>
            <a:r>
              <a:rPr lang="en-US" dirty="0" smtClean="0"/>
              <a:t>277</a:t>
            </a:r>
            <a:r>
              <a:rPr lang="en-US" baseline="30000" dirty="0" smtClean="0"/>
              <a:t>th</a:t>
            </a:r>
            <a:r>
              <a:rPr lang="en-US" dirty="0" smtClean="0"/>
              <a:t>  Hospital in U.S. </a:t>
            </a:r>
          </a:p>
          <a:p>
            <a:pPr marL="82550" indent="0">
              <a:buFont typeface="Wingdings 2" pitchFamily="18" charset="2"/>
              <a:buNone/>
              <a:defRPr/>
            </a:pPr>
            <a:endParaRPr lang="en-US" dirty="0"/>
          </a:p>
          <a:p>
            <a:pPr marL="82550" indent="0">
              <a:buFont typeface="Wingdings 2" pitchFamily="18" charset="2"/>
              <a:buNone/>
              <a:defRPr/>
            </a:pPr>
            <a:endParaRPr lang="en-US" dirty="0" smtClean="0"/>
          </a:p>
          <a:p>
            <a:pPr>
              <a:defRPr/>
            </a:pPr>
            <a:endParaRPr lang="en-US" dirty="0"/>
          </a:p>
        </p:txBody>
      </p:sp>
      <p:sp>
        <p:nvSpPr>
          <p:cNvPr id="512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4E1589-64DF-4B31-8FA8-07547F106682}" type="slidenum">
              <a:rPr lang="en-US" altLang="en-US" sz="1400" smtClean="0"/>
              <a:pPr eaLnBrk="1" hangingPunct="1">
                <a:spcBef>
                  <a:spcPct val="0"/>
                </a:spcBef>
                <a:buFontTx/>
                <a:buNone/>
              </a:pPr>
              <a:t>22</a:t>
            </a:fld>
            <a:endParaRPr lang="en-US" altLang="en-US" sz="1400" smtClean="0"/>
          </a:p>
        </p:txBody>
      </p:sp>
      <p:pic>
        <p:nvPicPr>
          <p:cNvPr id="5125" name="Picture 4" descr="bfh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2672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43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Why Breastfeeding is Important</a:t>
            </a:r>
            <a:endParaRPr lang="en-US" dirty="0"/>
          </a:p>
        </p:txBody>
      </p:sp>
      <p:sp>
        <p:nvSpPr>
          <p:cNvPr id="6" name="Content Placeholder 5"/>
          <p:cNvSpPr>
            <a:spLocks noGrp="1"/>
          </p:cNvSpPr>
          <p:nvPr>
            <p:ph idx="1"/>
          </p:nvPr>
        </p:nvSpPr>
        <p:spPr>
          <a:xfrm>
            <a:off x="1295400" y="1524000"/>
            <a:ext cx="7391400" cy="4800600"/>
          </a:xfrm>
        </p:spPr>
        <p:txBody>
          <a:bodyPr>
            <a:normAutofit lnSpcReduction="10000"/>
          </a:bodyPr>
          <a:lstStyle/>
          <a:p>
            <a:pPr>
              <a:defRPr/>
            </a:pPr>
            <a:r>
              <a:rPr lang="en-US" dirty="0" smtClean="0"/>
              <a:t>Diabetes is reduced</a:t>
            </a:r>
          </a:p>
          <a:p>
            <a:pPr>
              <a:defRPr/>
            </a:pPr>
            <a:r>
              <a:rPr lang="en-US" dirty="0" smtClean="0"/>
              <a:t>Over-feeding and obesity is reduced</a:t>
            </a:r>
          </a:p>
          <a:p>
            <a:pPr>
              <a:defRPr/>
            </a:pPr>
            <a:r>
              <a:rPr lang="en-US" dirty="0" smtClean="0"/>
              <a:t>Babies are more healthy</a:t>
            </a:r>
          </a:p>
          <a:p>
            <a:pPr>
              <a:defRPr/>
            </a:pPr>
            <a:r>
              <a:rPr lang="en-US" dirty="0" smtClean="0"/>
              <a:t>APA “babies first vaccine”</a:t>
            </a:r>
          </a:p>
          <a:p>
            <a:pPr>
              <a:defRPr/>
            </a:pPr>
            <a:r>
              <a:rPr lang="en-US" dirty="0" smtClean="0"/>
              <a:t>Risks for uterine and breast cancer are reduced</a:t>
            </a:r>
          </a:p>
          <a:p>
            <a:pPr>
              <a:defRPr/>
            </a:pPr>
            <a:r>
              <a:rPr lang="en-US" dirty="0" smtClean="0"/>
              <a:t>Less cost and no preparation</a:t>
            </a:r>
          </a:p>
          <a:p>
            <a:pPr>
              <a:defRPr/>
            </a:pPr>
            <a:r>
              <a:rPr lang="en-US" dirty="0" smtClean="0"/>
              <a:t>Babies receive the best start regardless of socio-economic status</a:t>
            </a:r>
          </a:p>
          <a:p>
            <a:pPr>
              <a:defRPr/>
            </a:pPr>
            <a:endParaRPr lang="en-US" dirty="0" smtClean="0"/>
          </a:p>
          <a:p>
            <a:pPr marL="82550" indent="0">
              <a:buFont typeface="Wingdings 2" pitchFamily="18" charset="2"/>
              <a:buNone/>
              <a:defRPr/>
            </a:pPr>
            <a:endParaRPr lang="en-US" dirty="0"/>
          </a:p>
          <a:p>
            <a:pPr marL="82550" indent="0">
              <a:buFont typeface="Wingdings 2" pitchFamily="18" charset="2"/>
              <a:buNone/>
              <a:defRPr/>
            </a:pPr>
            <a:endParaRPr lang="en-US" dirty="0" smtClean="0"/>
          </a:p>
          <a:p>
            <a:pPr>
              <a:defRPr/>
            </a:pPr>
            <a:endParaRPr lang="en-US" dirty="0"/>
          </a:p>
        </p:txBody>
      </p:sp>
      <p:sp>
        <p:nvSpPr>
          <p:cNvPr id="512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4E1589-64DF-4B31-8FA8-07547F106682}" type="slidenum">
              <a:rPr lang="en-US" altLang="en-US" sz="1400" smtClean="0"/>
              <a:pPr eaLnBrk="1" hangingPunct="1">
                <a:spcBef>
                  <a:spcPct val="0"/>
                </a:spcBef>
                <a:buFontTx/>
                <a:buNone/>
              </a:pPr>
              <a:t>23</a:t>
            </a:fld>
            <a:endParaRPr lang="en-US" altLang="en-US" sz="1400" smtClean="0"/>
          </a:p>
        </p:txBody>
      </p:sp>
    </p:spTree>
    <p:extLst>
      <p:ext uri="{BB962C8B-B14F-4D97-AF65-F5344CB8AC3E}">
        <p14:creationId xmlns:p14="http://schemas.microsoft.com/office/powerpoint/2010/main" val="1902431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Placement of a naked infant (cap on)</a:t>
            </a:r>
          </a:p>
          <a:p>
            <a:r>
              <a:rPr lang="en-US" dirty="0" smtClean="0"/>
              <a:t>Against the mother’s bare skin</a:t>
            </a:r>
          </a:p>
          <a:p>
            <a:r>
              <a:rPr lang="en-US" dirty="0" smtClean="0"/>
              <a:t>Exposed mother and infant are covered with a warm blanket or towels </a:t>
            </a:r>
          </a:p>
          <a:p>
            <a:r>
              <a:rPr lang="en-US" dirty="0" smtClean="0"/>
              <a:t>Kangaroo care generally refers to care of the preterm infant in NICUs </a:t>
            </a:r>
          </a:p>
          <a:p>
            <a:r>
              <a:rPr lang="en-US" dirty="0" smtClean="0"/>
              <a:t>Should be implemented immediately following birth </a:t>
            </a:r>
          </a:p>
          <a:p>
            <a:r>
              <a:rPr lang="en-US" dirty="0" smtClean="0"/>
              <a:t>Should not be interrupted by healthcare routines until after the first feed  </a:t>
            </a:r>
            <a:endParaRPr lang="en-US" dirty="0"/>
          </a:p>
        </p:txBody>
      </p:sp>
    </p:spTree>
    <p:extLst>
      <p:ext uri="{BB962C8B-B14F-4D97-AF65-F5344CB8AC3E}">
        <p14:creationId xmlns:p14="http://schemas.microsoft.com/office/powerpoint/2010/main" val="3567285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Breastfeeding Issues &amp; C-Birth </a:t>
            </a:r>
            <a:endParaRPr lang="en-US" dirty="0"/>
          </a:p>
        </p:txBody>
      </p:sp>
      <p:sp>
        <p:nvSpPr>
          <p:cNvPr id="3" name="Content Placeholder 2"/>
          <p:cNvSpPr>
            <a:spLocks noGrp="1"/>
          </p:cNvSpPr>
          <p:nvPr>
            <p:ph idx="1"/>
          </p:nvPr>
        </p:nvSpPr>
        <p:spPr/>
        <p:txBody>
          <a:bodyPr/>
          <a:lstStyle/>
          <a:p>
            <a:r>
              <a:rPr lang="en-US" dirty="0" smtClean="0"/>
              <a:t>Less likely to initiate breastfeeding</a:t>
            </a:r>
          </a:p>
          <a:p>
            <a:pPr marL="0" indent="0">
              <a:buNone/>
            </a:pPr>
            <a:endParaRPr lang="en-US" dirty="0" smtClean="0"/>
          </a:p>
          <a:p>
            <a:r>
              <a:rPr lang="en-US" dirty="0" smtClean="0"/>
              <a:t>Report more difficulties while establishing BF</a:t>
            </a:r>
          </a:p>
          <a:p>
            <a:pPr marL="0" indent="0">
              <a:buNone/>
            </a:pPr>
            <a:endParaRPr lang="en-US" dirty="0" smtClean="0"/>
          </a:p>
          <a:p>
            <a:r>
              <a:rPr lang="en-US" dirty="0" smtClean="0"/>
              <a:t>Delay in breastfeeding initiation is associated with delayed lactogenesis stage and duration of breastfeeding. </a:t>
            </a:r>
          </a:p>
          <a:p>
            <a:endParaRPr lang="en-US" dirty="0" smtClean="0"/>
          </a:p>
          <a:p>
            <a:endParaRPr lang="en-US" dirty="0"/>
          </a:p>
        </p:txBody>
      </p:sp>
    </p:spTree>
    <p:extLst>
      <p:ext uri="{BB962C8B-B14F-4D97-AF65-F5344CB8AC3E}">
        <p14:creationId xmlns:p14="http://schemas.microsoft.com/office/powerpoint/2010/main" val="4007567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txBox="1">
            <a:spLocks noGrp="1"/>
          </p:cNvSpPr>
          <p:nvPr/>
        </p:nvSpPr>
        <p:spPr bwMode="auto">
          <a:xfrm>
            <a:off x="8129588" y="5734051"/>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fld id="{6DC127D7-A94F-4A7C-827D-2DA798ECE69F}" type="slidenum">
              <a:rPr lang="en-US" altLang="en-US" sz="1400" b="1">
                <a:latin typeface="Times New Roman" pitchFamily="18" charset="0"/>
                <a:cs typeface="Times New Roman" pitchFamily="18" charset="0"/>
              </a:rPr>
              <a:pPr algn="ctr" eaLnBrk="1" hangingPunct="1">
                <a:spcBef>
                  <a:spcPct val="0"/>
                </a:spcBef>
                <a:buFontTx/>
                <a:buNone/>
              </a:pPr>
              <a:t>26</a:t>
            </a:fld>
            <a:endParaRPr lang="en-US" altLang="en-US" sz="1400" b="1" dirty="0">
              <a:latin typeface="Times New Roman" pitchFamily="18" charset="0"/>
              <a:cs typeface="Times New Roman" pitchFamily="18" charset="0"/>
            </a:endParaRP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l="19531" t="52083" r="21094" b="14583"/>
          <a:stretch>
            <a:fillRect/>
          </a:stretch>
        </p:blipFill>
        <p:spPr bwMode="auto">
          <a:xfrm>
            <a:off x="381000" y="1447800"/>
            <a:ext cx="82296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6"/>
          <p:cNvSpPr>
            <a:spLocks noChangeArrowheads="1"/>
          </p:cNvSpPr>
          <p:nvPr/>
        </p:nvSpPr>
        <p:spPr bwMode="auto">
          <a:xfrm>
            <a:off x="0" y="640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latin typeface="Times Roman"/>
                <a:hlinkClick r:id="rId3"/>
              </a:rPr>
              <a:t>http://www.cdc.gov/breastfeeding/data/reportcard.htm</a:t>
            </a:r>
            <a:endParaRPr lang="en-US" altLang="en-US" sz="1800" dirty="0">
              <a:latin typeface="Times Roman"/>
            </a:endParaRPr>
          </a:p>
        </p:txBody>
      </p:sp>
      <p:sp>
        <p:nvSpPr>
          <p:cNvPr id="6149" name="Text Box 8"/>
          <p:cNvSpPr txBox="1">
            <a:spLocks noChangeArrowheads="1"/>
          </p:cNvSpPr>
          <p:nvPr/>
        </p:nvSpPr>
        <p:spPr bwMode="auto">
          <a:xfrm>
            <a:off x="0" y="38100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b="1" dirty="0">
                <a:latin typeface="Times Roman"/>
              </a:rPr>
              <a:t>Healthy People 2020 Goals</a:t>
            </a:r>
          </a:p>
        </p:txBody>
      </p:sp>
    </p:spTree>
    <p:extLst>
      <p:ext uri="{BB962C8B-B14F-4D97-AF65-F5344CB8AC3E}">
        <p14:creationId xmlns:p14="http://schemas.microsoft.com/office/powerpoint/2010/main" val="999026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en-US" dirty="0" smtClean="0"/>
              <a:t>Benchmarks</a:t>
            </a:r>
          </a:p>
        </p:txBody>
      </p:sp>
      <p:pic>
        <p:nvPicPr>
          <p:cNvPr id="26626" name="Picture 3" descr="Benchmark"/>
          <p:cNvPicPr>
            <a:picLocks noGrp="1" noChangeAspect="1" noChangeArrowheads="1"/>
          </p:cNvPicPr>
          <p:nvPr>
            <p:ph idx="4294967295"/>
          </p:nvPr>
        </p:nvPicPr>
        <p:blipFill>
          <a:blip r:embed="rId2"/>
          <a:srcRect/>
          <a:stretch>
            <a:fillRect/>
          </a:stretch>
        </p:blipFill>
        <p:spPr>
          <a:xfrm>
            <a:off x="4038600" y="1219200"/>
            <a:ext cx="4203700" cy="4953000"/>
          </a:xfrm>
        </p:spPr>
      </p:pic>
      <p:pic>
        <p:nvPicPr>
          <p:cNvPr id="26627" name="Picture 17" descr="MC900441279[1]"/>
          <p:cNvPicPr>
            <a:picLocks noChangeAspect="1" noChangeArrowheads="1"/>
          </p:cNvPicPr>
          <p:nvPr/>
        </p:nvPicPr>
        <p:blipFill>
          <a:blip r:embed="rId3"/>
          <a:srcRect/>
          <a:stretch>
            <a:fillRect/>
          </a:stretch>
        </p:blipFill>
        <p:spPr bwMode="auto">
          <a:xfrm>
            <a:off x="762000" y="1752600"/>
            <a:ext cx="2743200" cy="2743200"/>
          </a:xfrm>
          <a:prstGeom prst="rect">
            <a:avLst/>
          </a:prstGeom>
          <a:noFill/>
          <a:ln w="9525">
            <a:noFill/>
            <a:miter lim="800000"/>
            <a:headEnd/>
            <a:tailEnd/>
          </a:ln>
        </p:spPr>
      </p:pic>
      <p:sp>
        <p:nvSpPr>
          <p:cNvPr id="3" name="Rectangular Callout 2"/>
          <p:cNvSpPr/>
          <p:nvPr/>
        </p:nvSpPr>
        <p:spPr>
          <a:xfrm>
            <a:off x="7924800" y="685800"/>
            <a:ext cx="914400" cy="612648"/>
          </a:xfrm>
          <a:prstGeom prst="wedgeRectCallout">
            <a:avLst>
              <a:gd name="adj1" fmla="val -45119"/>
              <a:gd name="adj2" fmla="val 113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01000" y="807458"/>
            <a:ext cx="990600" cy="369332"/>
          </a:xfrm>
          <a:prstGeom prst="rect">
            <a:avLst/>
          </a:prstGeom>
          <a:noFill/>
        </p:spPr>
        <p:txBody>
          <a:bodyPr wrap="square" rtlCol="0">
            <a:spAutoFit/>
          </a:bodyPr>
          <a:lstStyle/>
          <a:p>
            <a:r>
              <a:rPr lang="en-US" dirty="0" smtClean="0"/>
              <a:t>  90 %</a:t>
            </a:r>
            <a:endParaRPr lang="en-US" dirty="0"/>
          </a:p>
        </p:txBody>
      </p:sp>
    </p:spTree>
    <p:extLst>
      <p:ext uri="{BB962C8B-B14F-4D97-AF65-F5344CB8AC3E}">
        <p14:creationId xmlns:p14="http://schemas.microsoft.com/office/powerpoint/2010/main" val="4124114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Maternity Practices in Infant Nutrition &amp; Care</a:t>
            </a:r>
            <a:br>
              <a:rPr lang="en-US" sz="2800" dirty="0" smtClean="0"/>
            </a:br>
            <a:r>
              <a:rPr lang="en-US" sz="2800" dirty="0" smtClean="0"/>
              <a:t>External Benchmark</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CDC Survey:  “Voluntary,” confidential, data aggregated by state for regional comparisons</a:t>
            </a:r>
          </a:p>
          <a:p>
            <a:r>
              <a:rPr lang="en-US" dirty="0" smtClean="0"/>
              <a:t>Ranked for US, state &amp; size of hospital  </a:t>
            </a:r>
          </a:p>
          <a:p>
            <a:r>
              <a:rPr lang="en-US" dirty="0" smtClean="0"/>
              <a:t>Began in 2007, 2009, 2011, 2013, 2015 </a:t>
            </a:r>
          </a:p>
          <a:p>
            <a:r>
              <a:rPr lang="en-US" dirty="0" smtClean="0"/>
              <a:t>Purpose: 2003</a:t>
            </a:r>
            <a:r>
              <a:rPr lang="en-US" dirty="0"/>
              <a:t>, an expert panel of researchers with </a:t>
            </a:r>
            <a:r>
              <a:rPr lang="en-US" dirty="0" smtClean="0"/>
              <a:t>experience </a:t>
            </a:r>
            <a:r>
              <a:rPr lang="en-US" dirty="0"/>
              <a:t>in surveillance and monitoring of hospital practices related to breastfeeding convened by CDC recommended establishment of an ongoing, national system to monitor and evaluate hospital practices related to breastfeeding among all facilities that routinely provide intrapartum care in the United States</a:t>
            </a:r>
          </a:p>
        </p:txBody>
      </p:sp>
    </p:spTree>
    <p:extLst>
      <p:ext uri="{BB962C8B-B14F-4D97-AF65-F5344CB8AC3E}">
        <p14:creationId xmlns:p14="http://schemas.microsoft.com/office/powerpoint/2010/main" val="3627335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mPINC Scores &amp; Ranks </a:t>
            </a:r>
            <a:br>
              <a:rPr lang="en-US" dirty="0" smtClean="0"/>
            </a:br>
            <a:r>
              <a:rPr lang="en-US" dirty="0" smtClean="0"/>
              <a:t>TX &amp; UMC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2389540"/>
              </p:ext>
            </p:extLst>
          </p:nvPr>
        </p:nvGraphicFramePr>
        <p:xfrm>
          <a:off x="990600" y="1904999"/>
          <a:ext cx="7162800" cy="3188133"/>
        </p:xfrm>
        <a:graphic>
          <a:graphicData uri="http://schemas.openxmlformats.org/drawingml/2006/table">
            <a:tbl>
              <a:tblPr firstRow="1" bandRow="1">
                <a:tableStyleId>{5940675A-B579-460E-94D1-54222C63F5DA}</a:tableStyleId>
              </a:tblPr>
              <a:tblGrid>
                <a:gridCol w="1193800"/>
                <a:gridCol w="1193800"/>
                <a:gridCol w="1193800"/>
                <a:gridCol w="1193800"/>
                <a:gridCol w="1193800"/>
                <a:gridCol w="1193800"/>
              </a:tblGrid>
              <a:tr h="1066801">
                <a:tc>
                  <a:txBody>
                    <a:bodyPr/>
                    <a:lstStyle/>
                    <a:p>
                      <a:r>
                        <a:rPr lang="en-US" dirty="0" smtClean="0"/>
                        <a:t>Year</a:t>
                      </a:r>
                      <a:r>
                        <a:rPr lang="en-US" baseline="0" dirty="0" smtClean="0"/>
                        <a:t>  </a:t>
                      </a:r>
                      <a:endParaRPr lang="en-US" dirty="0"/>
                    </a:p>
                  </a:txBody>
                  <a:tcPr/>
                </a:tc>
                <a:tc>
                  <a:txBody>
                    <a:bodyPr/>
                    <a:lstStyle/>
                    <a:p>
                      <a:r>
                        <a:rPr lang="en-US" dirty="0" smtClean="0"/>
                        <a:t>TX </a:t>
                      </a:r>
                    </a:p>
                    <a:p>
                      <a:r>
                        <a:rPr lang="en-US" dirty="0" smtClean="0"/>
                        <a:t>Comp.</a:t>
                      </a:r>
                    </a:p>
                    <a:p>
                      <a:r>
                        <a:rPr lang="en-US" dirty="0" smtClean="0"/>
                        <a:t>Score</a:t>
                      </a:r>
                      <a:endParaRPr lang="en-US" dirty="0"/>
                    </a:p>
                  </a:txBody>
                  <a:tcPr/>
                </a:tc>
                <a:tc>
                  <a:txBody>
                    <a:bodyPr/>
                    <a:lstStyle/>
                    <a:p>
                      <a:r>
                        <a:rPr lang="en-US" dirty="0" smtClean="0"/>
                        <a:t>TX </a:t>
                      </a:r>
                    </a:p>
                    <a:p>
                      <a:r>
                        <a:rPr lang="en-US" dirty="0" smtClean="0"/>
                        <a:t>% Rank</a:t>
                      </a:r>
                      <a:endParaRPr lang="en-US" dirty="0"/>
                    </a:p>
                  </a:txBody>
                  <a:tcPr/>
                </a:tc>
                <a:tc>
                  <a:txBody>
                    <a:bodyPr/>
                    <a:lstStyle/>
                    <a:p>
                      <a:r>
                        <a:rPr lang="en-US" dirty="0" smtClean="0"/>
                        <a:t>UMC</a:t>
                      </a:r>
                      <a:r>
                        <a:rPr lang="en-US" baseline="0" dirty="0" smtClean="0"/>
                        <a:t> Comp.  Score</a:t>
                      </a:r>
                      <a:endParaRPr lang="en-US" dirty="0"/>
                    </a:p>
                  </a:txBody>
                  <a:tcPr/>
                </a:tc>
                <a:tc>
                  <a:txBody>
                    <a:bodyPr/>
                    <a:lstStyle/>
                    <a:p>
                      <a:r>
                        <a:rPr lang="en-US" dirty="0" smtClean="0"/>
                        <a:t>UMC US </a:t>
                      </a:r>
                    </a:p>
                    <a:p>
                      <a:r>
                        <a:rPr lang="en-US" dirty="0" smtClean="0"/>
                        <a:t>% Rank </a:t>
                      </a:r>
                      <a:endParaRPr lang="en-US" dirty="0"/>
                    </a:p>
                  </a:txBody>
                  <a:tcPr/>
                </a:tc>
                <a:tc>
                  <a:txBody>
                    <a:bodyPr/>
                    <a:lstStyle/>
                    <a:p>
                      <a:r>
                        <a:rPr lang="en-US" dirty="0" smtClean="0"/>
                        <a:t>UMC</a:t>
                      </a:r>
                      <a:r>
                        <a:rPr lang="en-US" baseline="0" dirty="0" smtClean="0"/>
                        <a:t> TX % Rank</a:t>
                      </a:r>
                      <a:endParaRPr lang="en-US" dirty="0"/>
                    </a:p>
                  </a:txBody>
                  <a:tcPr/>
                </a:tc>
              </a:tr>
              <a:tr h="530333">
                <a:tc>
                  <a:txBody>
                    <a:bodyPr/>
                    <a:lstStyle/>
                    <a:p>
                      <a:pPr algn="ctr"/>
                      <a:r>
                        <a:rPr lang="en-US" sz="2400" dirty="0" smtClean="0"/>
                        <a:t>2013</a:t>
                      </a:r>
                      <a:endParaRPr lang="en-US" sz="2400" dirty="0"/>
                    </a:p>
                  </a:txBody>
                  <a:tcPr/>
                </a:tc>
                <a:tc>
                  <a:txBody>
                    <a:bodyPr/>
                    <a:lstStyle/>
                    <a:p>
                      <a:pPr algn="ctr"/>
                      <a:r>
                        <a:rPr lang="en-US" sz="2400" dirty="0" smtClean="0"/>
                        <a:t>73</a:t>
                      </a:r>
                      <a:endParaRPr lang="en-US" sz="2400" dirty="0"/>
                    </a:p>
                  </a:txBody>
                  <a:tcPr/>
                </a:tc>
                <a:tc>
                  <a:txBody>
                    <a:bodyPr/>
                    <a:lstStyle/>
                    <a:p>
                      <a:pPr algn="ctr"/>
                      <a:r>
                        <a:rPr lang="en-US" sz="2400" dirty="0" smtClean="0"/>
                        <a:t>33</a:t>
                      </a:r>
                      <a:endParaRPr lang="en-US" sz="2400" dirty="0"/>
                    </a:p>
                  </a:txBody>
                  <a:tcPr/>
                </a:tc>
                <a:tc>
                  <a:txBody>
                    <a:bodyPr/>
                    <a:lstStyle/>
                    <a:p>
                      <a:pPr algn="ctr"/>
                      <a:r>
                        <a:rPr lang="en-US" sz="2400" dirty="0" smtClean="0"/>
                        <a:t>92</a:t>
                      </a:r>
                      <a:endParaRPr lang="en-US" sz="2400" dirty="0"/>
                    </a:p>
                  </a:txBody>
                  <a:tcPr/>
                </a:tc>
                <a:tc>
                  <a:txBody>
                    <a:bodyPr/>
                    <a:lstStyle/>
                    <a:p>
                      <a:pPr algn="ctr"/>
                      <a:r>
                        <a:rPr lang="en-US" sz="2400" dirty="0" smtClean="0"/>
                        <a:t>90</a:t>
                      </a:r>
                      <a:endParaRPr lang="en-US" sz="2400" dirty="0"/>
                    </a:p>
                  </a:txBody>
                  <a:tcPr/>
                </a:tc>
                <a:tc>
                  <a:txBody>
                    <a:bodyPr/>
                    <a:lstStyle/>
                    <a:p>
                      <a:pPr algn="ctr"/>
                      <a:r>
                        <a:rPr lang="en-US" sz="2400" dirty="0" smtClean="0"/>
                        <a:t>92</a:t>
                      </a:r>
                      <a:endParaRPr lang="en-US" sz="2400" dirty="0"/>
                    </a:p>
                  </a:txBody>
                  <a:tcPr/>
                </a:tc>
              </a:tr>
              <a:tr h="530333">
                <a:tc>
                  <a:txBody>
                    <a:bodyPr/>
                    <a:lstStyle/>
                    <a:p>
                      <a:pPr algn="ctr"/>
                      <a:r>
                        <a:rPr lang="en-US" sz="2400" dirty="0" smtClean="0"/>
                        <a:t>2011</a:t>
                      </a:r>
                      <a:endParaRPr lang="en-US" sz="2400" dirty="0"/>
                    </a:p>
                  </a:txBody>
                  <a:tcPr/>
                </a:tc>
                <a:tc>
                  <a:txBody>
                    <a:bodyPr/>
                    <a:lstStyle/>
                    <a:p>
                      <a:pPr algn="ctr"/>
                      <a:r>
                        <a:rPr lang="en-US" sz="2400" dirty="0" smtClean="0"/>
                        <a:t>66</a:t>
                      </a:r>
                      <a:endParaRPr lang="en-US" sz="2400" dirty="0"/>
                    </a:p>
                  </a:txBody>
                  <a:tcPr/>
                </a:tc>
                <a:tc>
                  <a:txBody>
                    <a:bodyPr/>
                    <a:lstStyle/>
                    <a:p>
                      <a:pPr algn="ctr"/>
                      <a:r>
                        <a:rPr lang="en-US" sz="2400" dirty="0" smtClean="0"/>
                        <a:t>36</a:t>
                      </a:r>
                      <a:endParaRPr lang="en-US" sz="2400" dirty="0"/>
                    </a:p>
                  </a:txBody>
                  <a:tcPr/>
                </a:tc>
                <a:tc>
                  <a:txBody>
                    <a:bodyPr/>
                    <a:lstStyle/>
                    <a:p>
                      <a:pPr algn="ctr"/>
                      <a:r>
                        <a:rPr lang="en-US" sz="2400" dirty="0" smtClean="0"/>
                        <a:t>65</a:t>
                      </a:r>
                      <a:endParaRPr lang="en-US" sz="2400" dirty="0"/>
                    </a:p>
                  </a:txBody>
                  <a:tcPr/>
                </a:tc>
                <a:tc>
                  <a:txBody>
                    <a:bodyPr/>
                    <a:lstStyle/>
                    <a:p>
                      <a:pPr algn="ctr"/>
                      <a:r>
                        <a:rPr lang="en-US" sz="2400" dirty="0" smtClean="0"/>
                        <a:t>37</a:t>
                      </a:r>
                      <a:endParaRPr lang="en-US" sz="2400" dirty="0"/>
                    </a:p>
                  </a:txBody>
                  <a:tcPr/>
                </a:tc>
                <a:tc>
                  <a:txBody>
                    <a:bodyPr/>
                    <a:lstStyle/>
                    <a:p>
                      <a:pPr algn="ctr"/>
                      <a:r>
                        <a:rPr lang="en-US" sz="2400" dirty="0" smtClean="0"/>
                        <a:t>47</a:t>
                      </a:r>
                      <a:endParaRPr lang="en-US" sz="2400" dirty="0"/>
                    </a:p>
                  </a:txBody>
                  <a:tcPr/>
                </a:tc>
              </a:tr>
              <a:tr h="530333">
                <a:tc>
                  <a:txBody>
                    <a:bodyPr/>
                    <a:lstStyle/>
                    <a:p>
                      <a:pPr algn="ctr"/>
                      <a:r>
                        <a:rPr lang="en-US" sz="2400" dirty="0" smtClean="0"/>
                        <a:t>2009</a:t>
                      </a:r>
                      <a:endParaRPr lang="en-US" sz="2400" dirty="0"/>
                    </a:p>
                  </a:txBody>
                  <a:tcPr/>
                </a:tc>
                <a:tc>
                  <a:txBody>
                    <a:bodyPr/>
                    <a:lstStyle/>
                    <a:p>
                      <a:pPr algn="ctr"/>
                      <a:r>
                        <a:rPr lang="en-US" sz="2400" dirty="0" smtClean="0"/>
                        <a:t>62</a:t>
                      </a:r>
                      <a:endParaRPr lang="en-US" sz="2400" dirty="0"/>
                    </a:p>
                  </a:txBody>
                  <a:tcPr/>
                </a:tc>
                <a:tc>
                  <a:txBody>
                    <a:bodyPr/>
                    <a:lstStyle/>
                    <a:p>
                      <a:pPr algn="ctr"/>
                      <a:r>
                        <a:rPr lang="en-US" sz="2400" dirty="0" smtClean="0"/>
                        <a:t>33</a:t>
                      </a:r>
                      <a:endParaRPr lang="en-US" sz="2400" dirty="0"/>
                    </a:p>
                  </a:txBody>
                  <a:tcPr/>
                </a:tc>
                <a:tc>
                  <a:txBody>
                    <a:bodyPr/>
                    <a:lstStyle/>
                    <a:p>
                      <a:pPr algn="ctr"/>
                      <a:endParaRPr lang="en-US" sz="2400" dirty="0"/>
                    </a:p>
                  </a:txBody>
                  <a:tcPr>
                    <a:solidFill>
                      <a:schemeClr val="tx2">
                        <a:lumMod val="20000"/>
                        <a:lumOff val="80000"/>
                      </a:schemeClr>
                    </a:solidFill>
                  </a:tcPr>
                </a:tc>
                <a:tc>
                  <a:txBody>
                    <a:bodyPr/>
                    <a:lstStyle/>
                    <a:p>
                      <a:pPr algn="ctr"/>
                      <a:endParaRPr lang="en-US" sz="2400" dirty="0"/>
                    </a:p>
                  </a:txBody>
                  <a:tcPr>
                    <a:solidFill>
                      <a:schemeClr val="tx2">
                        <a:lumMod val="20000"/>
                        <a:lumOff val="80000"/>
                      </a:schemeClr>
                    </a:solidFill>
                  </a:tcPr>
                </a:tc>
                <a:tc>
                  <a:txBody>
                    <a:bodyPr/>
                    <a:lstStyle/>
                    <a:p>
                      <a:pPr algn="ctr"/>
                      <a:endParaRPr lang="en-US" sz="2400" dirty="0"/>
                    </a:p>
                  </a:txBody>
                  <a:tcPr>
                    <a:solidFill>
                      <a:schemeClr val="tx2">
                        <a:lumMod val="20000"/>
                        <a:lumOff val="80000"/>
                      </a:schemeClr>
                    </a:solidFill>
                  </a:tcPr>
                </a:tc>
              </a:tr>
              <a:tr h="530333">
                <a:tc>
                  <a:txBody>
                    <a:bodyPr/>
                    <a:lstStyle/>
                    <a:p>
                      <a:pPr algn="ctr"/>
                      <a:r>
                        <a:rPr lang="en-US" sz="2400" dirty="0" smtClean="0"/>
                        <a:t>2007</a:t>
                      </a:r>
                      <a:endParaRPr lang="en-US" sz="2400" dirty="0"/>
                    </a:p>
                  </a:txBody>
                  <a:tcPr/>
                </a:tc>
                <a:tc>
                  <a:txBody>
                    <a:bodyPr/>
                    <a:lstStyle/>
                    <a:p>
                      <a:pPr algn="ctr"/>
                      <a:r>
                        <a:rPr lang="en-US" sz="2400" dirty="0" smtClean="0"/>
                        <a:t>58</a:t>
                      </a:r>
                      <a:endParaRPr lang="en-US" sz="2400" dirty="0"/>
                    </a:p>
                  </a:txBody>
                  <a:tcPr/>
                </a:tc>
                <a:tc>
                  <a:txBody>
                    <a:bodyPr/>
                    <a:lstStyle/>
                    <a:p>
                      <a:pPr algn="ctr"/>
                      <a:r>
                        <a:rPr lang="en-US" sz="2400" dirty="0" smtClean="0"/>
                        <a:t>39</a:t>
                      </a:r>
                      <a:endParaRPr lang="en-US" sz="2400" dirty="0"/>
                    </a:p>
                  </a:txBody>
                  <a:tcPr/>
                </a:tc>
                <a:tc>
                  <a:txBody>
                    <a:bodyPr/>
                    <a:lstStyle/>
                    <a:p>
                      <a:pPr algn="ctr"/>
                      <a:endParaRPr lang="en-US" sz="2400" dirty="0"/>
                    </a:p>
                  </a:txBody>
                  <a:tcPr>
                    <a:solidFill>
                      <a:schemeClr val="tx2">
                        <a:lumMod val="20000"/>
                        <a:lumOff val="80000"/>
                      </a:schemeClr>
                    </a:solidFill>
                  </a:tcPr>
                </a:tc>
                <a:tc>
                  <a:txBody>
                    <a:bodyPr/>
                    <a:lstStyle/>
                    <a:p>
                      <a:pPr algn="ctr"/>
                      <a:endParaRPr lang="en-US" sz="2400" dirty="0"/>
                    </a:p>
                  </a:txBody>
                  <a:tcPr>
                    <a:solidFill>
                      <a:schemeClr val="tx2">
                        <a:lumMod val="20000"/>
                        <a:lumOff val="80000"/>
                      </a:schemeClr>
                    </a:solidFill>
                  </a:tcPr>
                </a:tc>
                <a:tc>
                  <a:txBody>
                    <a:bodyPr/>
                    <a:lstStyle/>
                    <a:p>
                      <a:pPr algn="ctr"/>
                      <a:endParaRPr lang="en-US" sz="24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4032262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60438"/>
          </a:xfrm>
        </p:spPr>
        <p:txBody>
          <a:bodyPr/>
          <a:lstStyle/>
          <a:p>
            <a:r>
              <a:rPr lang="en-US" dirty="0" smtClean="0"/>
              <a:t>The Natural Caesarean</a:t>
            </a:r>
            <a:endParaRPr lang="en-US" dirty="0"/>
          </a:p>
        </p:txBody>
      </p:sp>
      <p:sp>
        <p:nvSpPr>
          <p:cNvPr id="3" name="Content Placeholder 2"/>
          <p:cNvSpPr>
            <a:spLocks noGrp="1"/>
          </p:cNvSpPr>
          <p:nvPr>
            <p:ph idx="1"/>
          </p:nvPr>
        </p:nvSpPr>
        <p:spPr>
          <a:xfrm>
            <a:off x="381000" y="2667000"/>
            <a:ext cx="8229600" cy="4525963"/>
          </a:xfrm>
        </p:spPr>
        <p:txBody>
          <a:bodyPr/>
          <a:lstStyle/>
          <a:p>
            <a:r>
              <a:rPr lang="en-US" dirty="0" smtClean="0"/>
              <a:t> Originally described by Smith, </a:t>
            </a:r>
            <a:r>
              <a:rPr lang="en-US" dirty="0" err="1" smtClean="0"/>
              <a:t>Plaat</a:t>
            </a:r>
            <a:r>
              <a:rPr lang="en-US" dirty="0" smtClean="0"/>
              <a:t> and Fisk</a:t>
            </a:r>
          </a:p>
          <a:p>
            <a:r>
              <a:rPr lang="en-US" dirty="0" smtClean="0"/>
              <a:t>2008</a:t>
            </a:r>
          </a:p>
          <a:p>
            <a:r>
              <a:rPr lang="en-US" dirty="0" smtClean="0"/>
              <a:t>Australia</a:t>
            </a:r>
            <a:endParaRPr lang="en-US" dirty="0"/>
          </a:p>
        </p:txBody>
      </p:sp>
    </p:spTree>
    <p:extLst>
      <p:ext uri="{BB962C8B-B14F-4D97-AF65-F5344CB8AC3E}">
        <p14:creationId xmlns:p14="http://schemas.microsoft.com/office/powerpoint/2010/main" val="2815059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Cesarean Birth Questions from mPINC</a:t>
            </a:r>
            <a:endParaRPr lang="en-US" sz="2800" dirty="0"/>
          </a:p>
        </p:txBody>
      </p:sp>
      <p:sp>
        <p:nvSpPr>
          <p:cNvPr id="3" name="Content Placeholder 2"/>
          <p:cNvSpPr>
            <a:spLocks noGrp="1"/>
          </p:cNvSpPr>
          <p:nvPr>
            <p:ph idx="1"/>
          </p:nvPr>
        </p:nvSpPr>
        <p:spPr>
          <a:xfrm>
            <a:off x="402771" y="1394618"/>
            <a:ext cx="8229600" cy="4525963"/>
          </a:xfrm>
        </p:spPr>
        <p:txBody>
          <a:bodyPr>
            <a:normAutofit/>
          </a:bodyPr>
          <a:lstStyle/>
          <a:p>
            <a:pPr marL="0" indent="0">
              <a:buNone/>
            </a:pPr>
            <a:r>
              <a:rPr lang="en-US" sz="2800" dirty="0" smtClean="0"/>
              <a:t>  Approximately how many mothers are encouraged to hold their healthy full-term infants STS for at least 30 minutes within 2 hours after delivery for uncomplicated cesarean births?</a:t>
            </a:r>
          </a:p>
          <a:p>
            <a:pPr marL="0" indent="0">
              <a:buNone/>
            </a:pPr>
            <a:r>
              <a:rPr lang="en-US" sz="2800" dirty="0" smtClean="0"/>
              <a:t>	Rarely                   (0-9%) </a:t>
            </a:r>
          </a:p>
          <a:p>
            <a:pPr marL="0" indent="0">
              <a:buNone/>
            </a:pPr>
            <a:r>
              <a:rPr lang="en-US" sz="2800" dirty="0" smtClean="0"/>
              <a:t>	Sometimes          (10-49%)</a:t>
            </a:r>
          </a:p>
          <a:p>
            <a:pPr marL="0" indent="0">
              <a:buNone/>
            </a:pPr>
            <a:r>
              <a:rPr lang="en-US" sz="2800" dirty="0" smtClean="0"/>
              <a:t>	Often                    (50%-89%)</a:t>
            </a:r>
          </a:p>
          <a:p>
            <a:pPr marL="0" indent="0">
              <a:buNone/>
            </a:pPr>
            <a:r>
              <a:rPr lang="en-US" sz="2800" dirty="0" smtClean="0"/>
              <a:t>	Almost Always    (90%-100%)</a:t>
            </a:r>
          </a:p>
        </p:txBody>
      </p:sp>
      <p:sp>
        <p:nvSpPr>
          <p:cNvPr id="5" name="Frame 4"/>
          <p:cNvSpPr/>
          <p:nvPr/>
        </p:nvSpPr>
        <p:spPr>
          <a:xfrm>
            <a:off x="914400" y="3390900"/>
            <a:ext cx="304800" cy="266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918754" y="3944983"/>
            <a:ext cx="304800" cy="266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914400" y="4419600"/>
            <a:ext cx="304800" cy="266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916577" y="4876800"/>
            <a:ext cx="304800" cy="266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5515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Baby-Friendly Criteria--Interview</a:t>
            </a:r>
            <a:endParaRPr lang="en-US" dirty="0"/>
          </a:p>
        </p:txBody>
      </p:sp>
      <p:sp>
        <p:nvSpPr>
          <p:cNvPr id="3" name="Content Placeholder 2"/>
          <p:cNvSpPr>
            <a:spLocks noGrp="1"/>
          </p:cNvSpPr>
          <p:nvPr>
            <p:ph idx="1"/>
          </p:nvPr>
        </p:nvSpPr>
        <p:spPr/>
        <p:txBody>
          <a:bodyPr>
            <a:normAutofit lnSpcReduction="10000"/>
          </a:bodyPr>
          <a:lstStyle/>
          <a:p>
            <a:r>
              <a:rPr lang="en-US" dirty="0" smtClean="0"/>
              <a:t>Step 4: Help mothers initiate breastfeeding within one hour of birth. </a:t>
            </a:r>
          </a:p>
          <a:p>
            <a:r>
              <a:rPr lang="en-US" dirty="0" smtClean="0"/>
              <a:t>Guideline:  After cesarean birth mothers will report that their babies were place in continuous uninterrupted STS contact….as soon as the mother was responsive.</a:t>
            </a:r>
          </a:p>
          <a:p>
            <a:r>
              <a:rPr lang="en-US" dirty="0" smtClean="0"/>
              <a:t>Criteria :  At least 80% will confirm that their babies were placed in STS contact with them as soon as the mother was responsive…..</a:t>
            </a:r>
            <a:endParaRPr lang="en-US" dirty="0"/>
          </a:p>
        </p:txBody>
      </p:sp>
    </p:spTree>
    <p:extLst>
      <p:ext uri="{BB962C8B-B14F-4D97-AF65-F5344CB8AC3E}">
        <p14:creationId xmlns:p14="http://schemas.microsoft.com/office/powerpoint/2010/main" val="262133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Uncomplicated V-Birth &amp; C-Birth </a:t>
            </a:r>
            <a:br>
              <a:rPr lang="en-US" dirty="0" smtClean="0"/>
            </a:br>
            <a:r>
              <a:rPr lang="en-US" dirty="0"/>
              <a:t>(</a:t>
            </a:r>
            <a:r>
              <a:rPr lang="en-US" dirty="0" smtClean="0"/>
              <a:t>Couplets) </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0891119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5636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1143000"/>
          </a:xfrm>
        </p:spPr>
        <p:txBody>
          <a:bodyPr>
            <a:normAutofit fontScale="90000"/>
          </a:bodyPr>
          <a:lstStyle/>
          <a:p>
            <a:pPr>
              <a:defRPr/>
            </a:pPr>
            <a:r>
              <a:rPr lang="en-US" dirty="0" smtClean="0"/>
              <a:t/>
            </a:r>
            <a:br>
              <a:rPr lang="en-US" dirty="0" smtClean="0"/>
            </a:br>
            <a:r>
              <a:rPr lang="en-US" dirty="0" smtClean="0"/>
              <a:t>Complicated (Separated) </a:t>
            </a:r>
            <a:br>
              <a:rPr lang="en-US" dirty="0" smtClean="0"/>
            </a:br>
            <a:r>
              <a:rPr lang="en-US" dirty="0" smtClean="0"/>
              <a:t>V-Birth &amp; C-Births 2013-2014</a:t>
            </a:r>
            <a:br>
              <a:rPr lang="en-US" dirty="0" smtClean="0"/>
            </a:br>
            <a:r>
              <a:rPr lang="en-US" dirty="0" smtClean="0"/>
              <a:t>2013-2014 </a:t>
            </a:r>
            <a:endParaRPr lang="en-US" dirty="0"/>
          </a:p>
        </p:txBody>
      </p:sp>
      <p:graphicFrame>
        <p:nvGraphicFramePr>
          <p:cNvPr id="21507" name="Chart Placeholder 3"/>
          <p:cNvGraphicFramePr>
            <a:graphicFrameLocks noGrp="1"/>
          </p:cNvGraphicFramePr>
          <p:nvPr>
            <p:ph type="chart" idx="1"/>
            <p:extLst>
              <p:ext uri="{D42A27DB-BD31-4B8C-83A1-F6EECF244321}">
                <p14:modId xmlns:p14="http://schemas.microsoft.com/office/powerpoint/2010/main" val="519719663"/>
              </p:ext>
            </p:extLst>
          </p:nvPr>
        </p:nvGraphicFramePr>
        <p:xfrm>
          <a:off x="496888" y="1600200"/>
          <a:ext cx="8148637" cy="4525963"/>
        </p:xfrm>
        <a:graphic>
          <a:graphicData uri="http://schemas.openxmlformats.org/presentationml/2006/ole">
            <mc:AlternateContent xmlns:mc="http://schemas.openxmlformats.org/markup-compatibility/2006">
              <mc:Choice xmlns:v="urn:schemas-microsoft-com:vml" Requires="v">
                <p:oleObj spid="_x0000_s1034" name="Chart" r:id="rId5" imgW="8334257" imgH="4629042" progId="Excel.Sheet.8">
                  <p:embed/>
                </p:oleObj>
              </mc:Choice>
              <mc:Fallback>
                <p:oleObj name="Chart" r:id="rId5" imgW="8334257" imgH="4629042" progId="Excel.Sheet.8">
                  <p:embed/>
                  <p:pic>
                    <p:nvPicPr>
                      <p:cNvPr id="0" name="Picture 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8" y="1600200"/>
                        <a:ext cx="8148637"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7669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Skin-To-Skin—”Its Love….”</a:t>
            </a:r>
          </a:p>
        </p:txBody>
      </p:sp>
      <p:pic>
        <p:nvPicPr>
          <p:cNvPr id="102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0595" t="14815" r="36220" b="46130"/>
          <a:stretch>
            <a:fillRect/>
          </a:stretch>
        </p:blipFill>
        <p:spPr>
          <a:xfrm>
            <a:off x="1741488" y="1600200"/>
            <a:ext cx="5659437" cy="4525963"/>
          </a:xfrm>
          <a:noFill/>
          <a:ln w="25400">
            <a:solidFill>
              <a:schemeClr val="tx1"/>
            </a:solidFill>
            <a:miter lim="800000"/>
            <a:headEnd/>
            <a:tailEnd/>
          </a:ln>
        </p:spPr>
      </p:pic>
    </p:spTree>
    <p:extLst>
      <p:ext uri="{BB962C8B-B14F-4D97-AF65-F5344CB8AC3E}">
        <p14:creationId xmlns:p14="http://schemas.microsoft.com/office/powerpoint/2010/main" val="2310556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l="10156" t="27083" r="67969" b="43750"/>
          <a:stretch>
            <a:fillRect/>
          </a:stretch>
        </p:blipFill>
        <p:spPr bwMode="auto">
          <a:xfrm>
            <a:off x="381000" y="914400"/>
            <a:ext cx="335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l="11719" t="58333" r="64063" b="8333"/>
          <a:stretch>
            <a:fillRect/>
          </a:stretch>
        </p:blipFill>
        <p:spPr bwMode="auto">
          <a:xfrm>
            <a:off x="4267200" y="152400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646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62000" y="533400"/>
            <a:ext cx="7772400" cy="1470025"/>
          </a:xfrm>
        </p:spPr>
        <p:txBody>
          <a:bodyPr/>
          <a:lstStyle/>
          <a:p>
            <a:pPr eaLnBrk="1" hangingPunct="1"/>
            <a:r>
              <a:rPr lang="en-US" altLang="en-US" smtClean="0"/>
              <a:t>Skin to Skin During C/S </a:t>
            </a:r>
          </a:p>
        </p:txBody>
      </p:sp>
      <p:sp>
        <p:nvSpPr>
          <p:cNvPr id="11267" name="Rectangle 3"/>
          <p:cNvSpPr>
            <a:spLocks noGrp="1" noChangeArrowheads="1"/>
          </p:cNvSpPr>
          <p:nvPr>
            <p:ph type="subTitle" idx="1"/>
          </p:nvPr>
        </p:nvSpPr>
        <p:spPr>
          <a:xfrm>
            <a:off x="762000" y="2209800"/>
            <a:ext cx="3657600" cy="3352800"/>
          </a:xfrm>
        </p:spPr>
        <p:txBody>
          <a:bodyPr/>
          <a:lstStyle/>
          <a:p>
            <a:pPr eaLnBrk="1" hangingPunct="1"/>
            <a:endParaRPr lang="en-US" alt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7543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609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11-25-13 Latch in the UMC OR</a:t>
            </a:r>
          </a:p>
        </p:txBody>
      </p:sp>
      <p:pic>
        <p:nvPicPr>
          <p:cNvPr id="13315"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524000"/>
            <a:ext cx="6629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9365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0" y="274638"/>
            <a:ext cx="8229600" cy="1096962"/>
          </a:xfrm>
        </p:spPr>
        <p:txBody>
          <a:bodyPr anchor="b"/>
          <a:lstStyle/>
          <a:p>
            <a:pPr eaLnBrk="1" hangingPunct="1"/>
            <a:r>
              <a:rPr lang="en-US" altLang="en-US" smtClean="0"/>
              <a:t>Dad Meets his New Baby </a:t>
            </a:r>
          </a:p>
        </p:txBody>
      </p:sp>
      <p:pic>
        <p:nvPicPr>
          <p:cNvPr id="14339" name="Picture 4" descr="DSC0041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981200" y="1447800"/>
            <a:ext cx="7162800" cy="4678363"/>
          </a:xfrm>
        </p:spPr>
      </p:pic>
    </p:spTree>
    <p:extLst>
      <p:ext uri="{BB962C8B-B14F-4D97-AF65-F5344CB8AC3E}">
        <p14:creationId xmlns:p14="http://schemas.microsoft.com/office/powerpoint/2010/main" val="2586983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idx="4294967295"/>
          </p:nvPr>
        </p:nvSpPr>
        <p:spPr/>
        <p:txBody>
          <a:bodyPr/>
          <a:lstStyle/>
          <a:p>
            <a:pPr eaLnBrk="1" hangingPunct="1"/>
            <a:r>
              <a:rPr lang="en-US" altLang="en-US" smtClean="0"/>
              <a:t>RN to RN Report in the M/B Room </a:t>
            </a:r>
          </a:p>
        </p:txBody>
      </p:sp>
      <p:pic>
        <p:nvPicPr>
          <p:cNvPr id="7" name="Content Placeholder 6"/>
          <p:cNvPicPr>
            <a:picLocks noGrp="1" noChangeAspect="1"/>
          </p:cNvPicPr>
          <p:nvPr>
            <p:ph sz="half" idx="4294967295"/>
          </p:nvPr>
        </p:nvPicPr>
        <p:blipFill>
          <a:blip r:embed="rId2"/>
          <a:stretch>
            <a:fillRect/>
          </a:stretch>
        </p:blipFill>
        <p:spPr>
          <a:xfrm>
            <a:off x="438150" y="1587500"/>
            <a:ext cx="3219450" cy="2146300"/>
          </a:xfrm>
          <a:effectLst>
            <a:outerShdw blurRad="292100" dist="139700" dir="2700000" algn="tl" rotWithShape="0">
              <a:srgbClr val="333333">
                <a:alpha val="65000"/>
              </a:srgbClr>
            </a:outerShdw>
          </a:effectLst>
        </p:spPr>
      </p:pic>
      <p:pic>
        <p:nvPicPr>
          <p:cNvPr id="17412"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53000" y="1600200"/>
            <a:ext cx="3276600" cy="2184400"/>
          </a:xfrm>
        </p:spPr>
      </p:pic>
      <p:pic>
        <p:nvPicPr>
          <p:cNvPr id="10" name="Picture 9"/>
          <p:cNvPicPr>
            <a:picLocks noChangeAspect="1"/>
          </p:cNvPicPr>
          <p:nvPr/>
        </p:nvPicPr>
        <p:blipFill>
          <a:blip r:embed="rId4"/>
          <a:stretch>
            <a:fillRect/>
          </a:stretch>
        </p:blipFill>
        <p:spPr>
          <a:xfrm>
            <a:off x="381000" y="4184650"/>
            <a:ext cx="3429000" cy="2286000"/>
          </a:xfrm>
          <a:prstGeom prst="rect">
            <a:avLst/>
          </a:prstGeom>
          <a:ln>
            <a:noFill/>
          </a:ln>
          <a:effectLst>
            <a:outerShdw blurRad="292100" dist="139700" dir="2700000" algn="tl" rotWithShape="0">
              <a:srgbClr val="333333">
                <a:alpha val="65000"/>
              </a:srgbClr>
            </a:outerShdw>
          </a:effectLst>
        </p:spPr>
      </p:pic>
      <p:pic>
        <p:nvPicPr>
          <p:cNvPr id="1741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267200"/>
            <a:ext cx="34401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56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rmAutofit lnSpcReduction="10000"/>
          </a:bodyPr>
          <a:lstStyle/>
          <a:p>
            <a:r>
              <a:rPr lang="en-US" dirty="0" smtClean="0"/>
              <a:t>OR tour for patient and partner</a:t>
            </a:r>
          </a:p>
          <a:p>
            <a:r>
              <a:rPr lang="en-US" dirty="0" smtClean="0"/>
              <a:t>Patient may provide music of her choice</a:t>
            </a:r>
          </a:p>
          <a:p>
            <a:r>
              <a:rPr lang="en-US" dirty="0" smtClean="0"/>
              <a:t>Patient may wear her own clothing</a:t>
            </a:r>
          </a:p>
          <a:p>
            <a:r>
              <a:rPr lang="en-US" dirty="0" smtClean="0"/>
              <a:t>IV in non-dominant arm</a:t>
            </a:r>
          </a:p>
          <a:p>
            <a:r>
              <a:rPr lang="en-US" dirty="0" smtClean="0"/>
              <a:t>EKG leads away from maternal anterior chest wall</a:t>
            </a:r>
          </a:p>
          <a:p>
            <a:r>
              <a:rPr lang="en-US" dirty="0" smtClean="0"/>
              <a:t>Pulse oximeter on mother’s foot</a:t>
            </a:r>
          </a:p>
          <a:p>
            <a:r>
              <a:rPr lang="en-US" dirty="0" smtClean="0"/>
              <a:t>Mothers arms not strapped down</a:t>
            </a:r>
            <a:endParaRPr lang="en-US" dirty="0"/>
          </a:p>
        </p:txBody>
      </p:sp>
    </p:spTree>
    <p:extLst>
      <p:ext uri="{BB962C8B-B14F-4D97-AF65-F5344CB8AC3E}">
        <p14:creationId xmlns:p14="http://schemas.microsoft.com/office/powerpoint/2010/main" val="2095219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STS </a:t>
            </a:r>
            <a:r>
              <a:rPr lang="en-US" altLang="en-US" sz="3200" dirty="0"/>
              <a:t>Rates </a:t>
            </a:r>
            <a:r>
              <a:rPr lang="en-US" altLang="en-US" sz="3200" dirty="0" smtClean="0"/>
              <a:t>for V-Births &amp; C-Births</a:t>
            </a:r>
            <a:br>
              <a:rPr lang="en-US" altLang="en-US" sz="3200" dirty="0" smtClean="0"/>
            </a:br>
            <a:r>
              <a:rPr lang="en-US" altLang="en-US" sz="3200" dirty="0" smtClean="0"/>
              <a:t>1-13 </a:t>
            </a:r>
            <a:r>
              <a:rPr lang="en-US" altLang="en-US" sz="3200" dirty="0"/>
              <a:t>to </a:t>
            </a:r>
            <a:r>
              <a:rPr lang="en-US" altLang="en-US" sz="3200" dirty="0" smtClean="0"/>
              <a:t>12-14 (97% vs. 90%)</a:t>
            </a:r>
            <a:endParaRPr lang="en-US" sz="32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8535245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5245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C-Birth STS &amp; Breastmilk as First </a:t>
            </a:r>
            <a:r>
              <a:rPr lang="en-US" sz="3200" dirty="0"/>
              <a:t>Feed </a:t>
            </a:r>
            <a:r>
              <a:rPr lang="en-US" sz="3200" dirty="0" smtClean="0"/>
              <a:t>Rates--2013-2014  (90% 83%)</a:t>
            </a:r>
            <a:endParaRPr lang="en-US" sz="32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610914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6200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Breastmilk as First Feed </a:t>
            </a:r>
            <a:br>
              <a:rPr lang="en-US" sz="3200" dirty="0" smtClean="0"/>
            </a:br>
            <a:r>
              <a:rPr lang="en-US" sz="3200" dirty="0" smtClean="0"/>
              <a:t>V (93%) &amp; C-Birth (83%)—2014 to 2015</a:t>
            </a:r>
            <a:endParaRPr lang="en-US" sz="32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3789774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1201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smtClean="0"/>
              <a:t>UMC Couplet </a:t>
            </a:r>
            <a:r>
              <a:rPr lang="en-US" altLang="en-US" sz="2800" dirty="0"/>
              <a:t>Transfer—L&amp;D to MBU-</a:t>
            </a:r>
            <a:r>
              <a:rPr lang="en-US" altLang="en-US" sz="2800" dirty="0" smtClean="0"/>
              <a:t>-2013 </a:t>
            </a:r>
            <a:r>
              <a:rPr lang="en-US" altLang="en-US" sz="2800" dirty="0"/>
              <a:t>to 2014</a:t>
            </a:r>
            <a:r>
              <a:rPr lang="en-US" altLang="en-US" sz="2000" dirty="0"/>
              <a:t> </a:t>
            </a:r>
            <a:endParaRPr lang="en-US" sz="20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0710444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0052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What’s Next? </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5048177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Lightning Bolt 2"/>
          <p:cNvSpPr/>
          <p:nvPr/>
        </p:nvSpPr>
        <p:spPr>
          <a:xfrm rot="20850535">
            <a:off x="3280617" y="2286000"/>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1828800" y="7620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712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Exclusive Breastfeeding Rate @ Discharge 2012-2015 </a:t>
            </a:r>
            <a:endParaRPr lang="en-US" sz="20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7090841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0441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Keeping the Momentum</a:t>
            </a:r>
            <a:endParaRPr lang="en-US" dirty="0"/>
          </a:p>
        </p:txBody>
      </p:sp>
      <p:sp>
        <p:nvSpPr>
          <p:cNvPr id="6" name="Content Placeholder 5"/>
          <p:cNvSpPr>
            <a:spLocks noGrp="1"/>
          </p:cNvSpPr>
          <p:nvPr>
            <p:ph idx="1"/>
          </p:nvPr>
        </p:nvSpPr>
        <p:spPr>
          <a:xfrm>
            <a:off x="1295400" y="1828800"/>
            <a:ext cx="7391400" cy="4495800"/>
          </a:xfrm>
        </p:spPr>
        <p:txBody>
          <a:bodyPr/>
          <a:lstStyle/>
          <a:p>
            <a:pPr>
              <a:defRPr/>
            </a:pPr>
            <a:r>
              <a:rPr lang="en-US" dirty="0" smtClean="0"/>
              <a:t>Quarterly data must be submitted to BFHI</a:t>
            </a:r>
          </a:p>
          <a:p>
            <a:pPr>
              <a:defRPr/>
            </a:pPr>
            <a:r>
              <a:rPr lang="en-US" dirty="0" smtClean="0"/>
              <a:t>2020 is the year of re-designation</a:t>
            </a:r>
          </a:p>
          <a:p>
            <a:pPr>
              <a:defRPr/>
            </a:pPr>
            <a:r>
              <a:rPr lang="en-US" dirty="0" smtClean="0"/>
              <a:t>Documentation of medical indication for supplementation is required.</a:t>
            </a:r>
          </a:p>
          <a:p>
            <a:pPr>
              <a:defRPr/>
            </a:pPr>
            <a:r>
              <a:rPr lang="en-US" dirty="0" smtClean="0"/>
              <a:t>Education for new residents and faculty</a:t>
            </a:r>
          </a:p>
          <a:p>
            <a:pPr>
              <a:defRPr/>
            </a:pPr>
            <a:r>
              <a:rPr lang="en-US" dirty="0" smtClean="0"/>
              <a:t>Be an advocate for breastfeeding in the clinic and the hospital</a:t>
            </a:r>
          </a:p>
          <a:p>
            <a:pPr marL="82550" indent="0">
              <a:buFont typeface="Wingdings 2" pitchFamily="18" charset="2"/>
              <a:buNone/>
              <a:defRPr/>
            </a:pPr>
            <a:endParaRPr lang="en-US" dirty="0"/>
          </a:p>
          <a:p>
            <a:pPr marL="82550" indent="0">
              <a:buFont typeface="Wingdings 2" pitchFamily="18" charset="2"/>
              <a:buNone/>
              <a:defRPr/>
            </a:pPr>
            <a:endParaRPr lang="en-US" dirty="0" smtClean="0"/>
          </a:p>
          <a:p>
            <a:pPr>
              <a:defRPr/>
            </a:pPr>
            <a:endParaRPr lang="en-US" dirty="0"/>
          </a:p>
        </p:txBody>
      </p:sp>
      <p:sp>
        <p:nvSpPr>
          <p:cNvPr id="512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4E1589-64DF-4B31-8FA8-07547F106682}" type="slidenum">
              <a:rPr lang="en-US" altLang="en-US" sz="1400" smtClean="0"/>
              <a:pPr eaLnBrk="1" hangingPunct="1">
                <a:spcBef>
                  <a:spcPct val="0"/>
                </a:spcBef>
                <a:buFontTx/>
                <a:buNone/>
              </a:pPr>
              <a:t>46</a:t>
            </a:fld>
            <a:endParaRPr lang="en-US" altLang="en-US" sz="1400" smtClean="0"/>
          </a:p>
        </p:txBody>
      </p:sp>
    </p:spTree>
    <p:extLst>
      <p:ext uri="{BB962C8B-B14F-4D97-AF65-F5344CB8AC3E}">
        <p14:creationId xmlns:p14="http://schemas.microsoft.com/office/powerpoint/2010/main" val="1902431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33847398"/>
              </p:ext>
            </p:extLst>
          </p:nvPr>
        </p:nvGraphicFramePr>
        <p:xfrm>
          <a:off x="2341066" y="304800"/>
          <a:ext cx="4669334" cy="6193520"/>
        </p:xfrm>
        <a:graphic>
          <a:graphicData uri="http://schemas.openxmlformats.org/presentationml/2006/ole">
            <mc:AlternateContent xmlns:mc="http://schemas.openxmlformats.org/markup-compatibility/2006">
              <mc:Choice xmlns:v="urn:schemas-microsoft-com:vml" Requires="v">
                <p:oleObj spid="_x0000_s2050" name="Document" r:id="rId3" imgW="5952018" imgH="7896455" progId="Word.Document.12">
                  <p:embed/>
                </p:oleObj>
              </mc:Choice>
              <mc:Fallback>
                <p:oleObj name="Document" r:id="rId3" imgW="5952018" imgH="7896455" progId="Word.Document.12">
                  <p:embed/>
                  <p:pic>
                    <p:nvPicPr>
                      <p:cNvPr id="0" name=""/>
                      <p:cNvPicPr/>
                      <p:nvPr/>
                    </p:nvPicPr>
                    <p:blipFill>
                      <a:blip r:embed="rId4"/>
                      <a:stretch>
                        <a:fillRect/>
                      </a:stretch>
                    </p:blipFill>
                    <p:spPr>
                      <a:xfrm>
                        <a:off x="2341066" y="304800"/>
                        <a:ext cx="4669334" cy="6193520"/>
                      </a:xfrm>
                      <a:prstGeom prst="rect">
                        <a:avLst/>
                      </a:prstGeom>
                    </p:spPr>
                  </p:pic>
                </p:oleObj>
              </mc:Fallback>
            </mc:AlternateContent>
          </a:graphicData>
        </a:graphic>
      </p:graphicFrame>
    </p:spTree>
    <p:extLst>
      <p:ext uri="{BB962C8B-B14F-4D97-AF65-F5344CB8AC3E}">
        <p14:creationId xmlns:p14="http://schemas.microsoft.com/office/powerpoint/2010/main" val="123614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a:t>
            </a:r>
            <a:endParaRPr lang="en-US" dirty="0"/>
          </a:p>
        </p:txBody>
      </p:sp>
      <p:sp>
        <p:nvSpPr>
          <p:cNvPr id="3" name="Content Placeholder 2"/>
          <p:cNvSpPr>
            <a:spLocks noGrp="1"/>
          </p:cNvSpPr>
          <p:nvPr>
            <p:ph idx="1"/>
          </p:nvPr>
        </p:nvSpPr>
        <p:spPr/>
        <p:txBody>
          <a:bodyPr>
            <a:normAutofit lnSpcReduction="10000"/>
          </a:bodyPr>
          <a:lstStyle/>
          <a:p>
            <a:r>
              <a:rPr lang="en-US" dirty="0" smtClean="0"/>
              <a:t>The mother’s head is raised and the drape lowered</a:t>
            </a:r>
          </a:p>
          <a:p>
            <a:r>
              <a:rPr lang="en-US" dirty="0" smtClean="0"/>
              <a:t>The fetal head enters the abdominal incision</a:t>
            </a:r>
          </a:p>
          <a:p>
            <a:r>
              <a:rPr lang="en-US" dirty="0" smtClean="0"/>
              <a:t>The fetus auto-resuscitates</a:t>
            </a:r>
          </a:p>
          <a:p>
            <a:r>
              <a:rPr lang="en-US" dirty="0" smtClean="0"/>
              <a:t>After crying, delivery of the torso is assisted</a:t>
            </a:r>
          </a:p>
          <a:p>
            <a:r>
              <a:rPr lang="en-US" dirty="0" smtClean="0"/>
              <a:t>The fetus is half delivered for up to a minute</a:t>
            </a:r>
          </a:p>
          <a:p>
            <a:r>
              <a:rPr lang="en-US" dirty="0" smtClean="0"/>
              <a:t>Passive and active birth continue</a:t>
            </a:r>
          </a:p>
          <a:p>
            <a:r>
              <a:rPr lang="en-US" dirty="0" smtClean="0"/>
              <a:t>The cord is clamped and cut</a:t>
            </a:r>
            <a:endParaRPr lang="en-US" dirty="0"/>
          </a:p>
        </p:txBody>
      </p:sp>
    </p:spTree>
    <p:extLst>
      <p:ext uri="{BB962C8B-B14F-4D97-AF65-F5344CB8AC3E}">
        <p14:creationId xmlns:p14="http://schemas.microsoft.com/office/powerpoint/2010/main" val="677810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5934" b="5934"/>
          <a:stretch>
            <a:fillRect/>
          </a:stretch>
        </p:blipFill>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92473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352550"/>
            <a:ext cx="6527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33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Skin to Skin</a:t>
            </a:r>
            <a:endParaRPr lang="en-US" dirty="0"/>
          </a:p>
        </p:txBody>
      </p:sp>
      <p:sp>
        <p:nvSpPr>
          <p:cNvPr id="3" name="Content Placeholder 2"/>
          <p:cNvSpPr>
            <a:spLocks noGrp="1"/>
          </p:cNvSpPr>
          <p:nvPr>
            <p:ph idx="1"/>
          </p:nvPr>
        </p:nvSpPr>
        <p:spPr/>
        <p:txBody>
          <a:bodyPr>
            <a:normAutofit fontScale="92500"/>
          </a:bodyPr>
          <a:lstStyle/>
          <a:p>
            <a:r>
              <a:rPr lang="en-US" dirty="0" smtClean="0"/>
              <a:t>A scrubbed midwife moves to the head of the bed and takes the baby from the surgeon</a:t>
            </a:r>
          </a:p>
          <a:p>
            <a:r>
              <a:rPr lang="en-US" dirty="0" smtClean="0"/>
              <a:t>The baby is placed between the mother’s breasts</a:t>
            </a:r>
          </a:p>
          <a:p>
            <a:r>
              <a:rPr lang="en-US" dirty="0" smtClean="0"/>
              <a:t>The baby is dried with warm towels</a:t>
            </a:r>
          </a:p>
          <a:p>
            <a:r>
              <a:rPr lang="en-US" dirty="0" smtClean="0"/>
              <a:t>Hospital bands, vitamin K are done with the newborn on the maternal chest</a:t>
            </a:r>
          </a:p>
          <a:p>
            <a:r>
              <a:rPr lang="en-US" dirty="0" smtClean="0"/>
              <a:t>Breastfeeding is facilitated</a:t>
            </a:r>
          </a:p>
          <a:p>
            <a:r>
              <a:rPr lang="en-US" dirty="0" smtClean="0"/>
              <a:t>Weighing is delayed</a:t>
            </a:r>
          </a:p>
          <a:p>
            <a:endParaRPr lang="en-US" dirty="0"/>
          </a:p>
        </p:txBody>
      </p:sp>
    </p:spTree>
    <p:extLst>
      <p:ext uri="{BB962C8B-B14F-4D97-AF65-F5344CB8AC3E}">
        <p14:creationId xmlns:p14="http://schemas.microsoft.com/office/powerpoint/2010/main" val="337804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Benefits of STS</a:t>
            </a:r>
            <a:endParaRPr lang="en-US" dirty="0"/>
          </a:p>
        </p:txBody>
      </p:sp>
      <p:sp>
        <p:nvSpPr>
          <p:cNvPr id="3" name="Content Placeholder 2"/>
          <p:cNvSpPr>
            <a:spLocks noGrp="1"/>
          </p:cNvSpPr>
          <p:nvPr>
            <p:ph idx="1"/>
          </p:nvPr>
        </p:nvSpPr>
        <p:spPr/>
        <p:txBody>
          <a:bodyPr/>
          <a:lstStyle/>
          <a:p>
            <a:r>
              <a:rPr lang="en-US" dirty="0" smtClean="0"/>
              <a:t>Reduced anxiety</a:t>
            </a:r>
          </a:p>
          <a:p>
            <a:r>
              <a:rPr lang="en-US" dirty="0" smtClean="0"/>
              <a:t>Increased mutuality and reciprocity with the neonate</a:t>
            </a:r>
          </a:p>
          <a:p>
            <a:r>
              <a:rPr lang="en-US" dirty="0" smtClean="0"/>
              <a:t>Preference for STS with subsequent births</a:t>
            </a:r>
          </a:p>
          <a:p>
            <a:r>
              <a:rPr lang="en-US" dirty="0" smtClean="0"/>
              <a:t>Higher breastfeeding rates</a:t>
            </a:r>
          </a:p>
          <a:p>
            <a:r>
              <a:rPr lang="en-US" dirty="0" smtClean="0"/>
              <a:t>Greater patient satisfaction</a:t>
            </a:r>
          </a:p>
          <a:p>
            <a:endParaRPr lang="en-US" dirty="0"/>
          </a:p>
        </p:txBody>
      </p:sp>
    </p:spTree>
    <p:extLst>
      <p:ext uri="{BB962C8B-B14F-4D97-AF65-F5344CB8AC3E}">
        <p14:creationId xmlns:p14="http://schemas.microsoft.com/office/powerpoint/2010/main" val="232334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1187</Words>
  <Application>Microsoft Office PowerPoint</Application>
  <PresentationFormat>On-screen Show (4:3)</PresentationFormat>
  <Paragraphs>197</Paragraphs>
  <Slides>47</Slides>
  <Notes>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Chart</vt:lpstr>
      <vt:lpstr>Microsoft Word Document</vt:lpstr>
      <vt:lpstr>Compassionate C-sections: Skin to Skin Care to Include the Family</vt:lpstr>
      <vt:lpstr>Objectives </vt:lpstr>
      <vt:lpstr>The Natural Caesarean</vt:lpstr>
      <vt:lpstr>Preparation</vt:lpstr>
      <vt:lpstr>Delivery</vt:lpstr>
      <vt:lpstr>PowerPoint Presentation</vt:lpstr>
      <vt:lpstr>PowerPoint Presentation</vt:lpstr>
      <vt:lpstr>Immediate Skin to Skin</vt:lpstr>
      <vt:lpstr>Maternal Benefits of STS</vt:lpstr>
      <vt:lpstr>STS in the OR, and breastfeeding</vt:lpstr>
      <vt:lpstr>Delayed Cord Clamping</vt:lpstr>
      <vt:lpstr>Autoresuscitation</vt:lpstr>
      <vt:lpstr>Delayed Cord Clamping</vt:lpstr>
      <vt:lpstr>Neonatal Temperature</vt:lpstr>
      <vt:lpstr>Implementation of STS in the OR: Identify Stakeholders</vt:lpstr>
      <vt:lpstr>Implementation</vt:lpstr>
      <vt:lpstr>PowerPoint Presentation</vt:lpstr>
      <vt:lpstr>UMC is A Texas Ten Step Hospital </vt:lpstr>
      <vt:lpstr>PowerPoint Presentation</vt:lpstr>
      <vt:lpstr>PowerPoint Presentation</vt:lpstr>
      <vt:lpstr>PowerPoint Presentation</vt:lpstr>
      <vt:lpstr>UMC-El Paso  Baby-Friendly® 2015</vt:lpstr>
      <vt:lpstr>Why Breastfeeding is Important</vt:lpstr>
      <vt:lpstr>Definition of STS </vt:lpstr>
      <vt:lpstr>Breastfeeding Issues &amp; C-Birth </vt:lpstr>
      <vt:lpstr>PowerPoint Presentation</vt:lpstr>
      <vt:lpstr>Benchmarks</vt:lpstr>
      <vt:lpstr>Maternity Practices in Infant Nutrition &amp; Care External Benchmark</vt:lpstr>
      <vt:lpstr>mPINC Scores &amp; Ranks  TX &amp; UMC</vt:lpstr>
      <vt:lpstr>Cesarean Birth Questions from mPINC</vt:lpstr>
      <vt:lpstr>Baby-Friendly Criteria--Interview</vt:lpstr>
      <vt:lpstr>Uncomplicated V-Birth &amp; C-Birth  (Couplets) </vt:lpstr>
      <vt:lpstr> Complicated (Separated)  V-Birth &amp; C-Births 2013-2014 2013-2014 </vt:lpstr>
      <vt:lpstr>Skin-To-Skin—”Its Love….”</vt:lpstr>
      <vt:lpstr>PowerPoint Presentation</vt:lpstr>
      <vt:lpstr>Skin to Skin During C/S </vt:lpstr>
      <vt:lpstr>11-25-13 Latch in the UMC OR</vt:lpstr>
      <vt:lpstr>Dad Meets his New Baby </vt:lpstr>
      <vt:lpstr>RN to RN Report in the M/B Room </vt:lpstr>
      <vt:lpstr>STS Rates for V-Births &amp; C-Births 1-13 to 12-14 (97% vs. 90%)</vt:lpstr>
      <vt:lpstr>C-Birth STS &amp; Breastmilk as First Feed Rates--2013-2014  (90% 83%)</vt:lpstr>
      <vt:lpstr>Breastmilk as First Feed  V (93%) &amp; C-Birth (83%)—2014 to 2015</vt:lpstr>
      <vt:lpstr>UMC Couplet Transfer—L&amp;D to MBU--2013 to 2014 </vt:lpstr>
      <vt:lpstr>What’s Next? </vt:lpstr>
      <vt:lpstr>Exclusive Breastfeeding Rate @ Discharge 2012-2015 </vt:lpstr>
      <vt:lpstr>Keeping the Momentum</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Compassionate C-sections: Skin to Skin Care to Include the Family</dc:title>
  <dc:creator>Lyn, Heidi</dc:creator>
  <cp:lastModifiedBy>Lyn, Heidi</cp:lastModifiedBy>
  <cp:revision>29</cp:revision>
  <dcterms:created xsi:type="dcterms:W3CDTF">2016-04-19T20:25:44Z</dcterms:created>
  <dcterms:modified xsi:type="dcterms:W3CDTF">2016-05-05T20:35:16Z</dcterms:modified>
</cp:coreProperties>
</file>