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42"/>
  </p:notesMasterIdLst>
  <p:handoutMasterIdLst>
    <p:handoutMasterId r:id="rId43"/>
  </p:handoutMasterIdLst>
  <p:sldIdLst>
    <p:sldId id="256" r:id="rId5"/>
    <p:sldId id="258" r:id="rId6"/>
    <p:sldId id="260" r:id="rId7"/>
    <p:sldId id="261" r:id="rId8"/>
    <p:sldId id="293" r:id="rId9"/>
    <p:sldId id="316" r:id="rId10"/>
    <p:sldId id="294" r:id="rId11"/>
    <p:sldId id="263" r:id="rId12"/>
    <p:sldId id="312" r:id="rId13"/>
    <p:sldId id="295" r:id="rId14"/>
    <p:sldId id="265" r:id="rId15"/>
    <p:sldId id="314" r:id="rId16"/>
    <p:sldId id="313" r:id="rId17"/>
    <p:sldId id="315" r:id="rId18"/>
    <p:sldId id="266" r:id="rId19"/>
    <p:sldId id="296" r:id="rId20"/>
    <p:sldId id="297" r:id="rId21"/>
    <p:sldId id="267" r:id="rId22"/>
    <p:sldId id="270" r:id="rId23"/>
    <p:sldId id="317" r:id="rId24"/>
    <p:sldId id="319" r:id="rId25"/>
    <p:sldId id="318" r:id="rId26"/>
    <p:sldId id="276" r:id="rId27"/>
    <p:sldId id="298" r:id="rId28"/>
    <p:sldId id="300" r:id="rId29"/>
    <p:sldId id="301" r:id="rId30"/>
    <p:sldId id="302" r:id="rId31"/>
    <p:sldId id="303" r:id="rId32"/>
    <p:sldId id="304" r:id="rId33"/>
    <p:sldId id="278" r:id="rId34"/>
    <p:sldId id="277" r:id="rId35"/>
    <p:sldId id="282" r:id="rId36"/>
    <p:sldId id="283" r:id="rId37"/>
    <p:sldId id="320" r:id="rId38"/>
    <p:sldId id="284" r:id="rId39"/>
    <p:sldId id="289" r:id="rId40"/>
    <p:sldId id="288"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hyperlink" Target="https://fund.app.texastech.edu/fundProcessing/fundStart" TargetMode="External"/><Relationship Id="rId2" Type="http://schemas.openxmlformats.org/officeDocument/2006/relationships/slide" Target="../slides/slide24.xml"/><Relationship Id="rId1" Type="http://schemas.openxmlformats.org/officeDocument/2006/relationships/slide" Target="../slides/slide8.xml"/><Relationship Id="rId4" Type="http://schemas.openxmlformats.org/officeDocument/2006/relationships/hyperlink" Target="https://banapps.texastech.edu/ITIS/BD_BudgetRevision/default.aspx"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banapps.texastech.edu/ITIS/BD_BudgetRevision/default.aspx" TargetMode="External"/><Relationship Id="rId1" Type="http://schemas.openxmlformats.org/officeDocument/2006/relationships/hyperlink" Target="https://fund.app.texastech.edu/fundProcessing/fundStart"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CE78C-D185-4000-82F4-BA1A6112A23E}"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151433E7-211E-45A0-85FF-C024AFED6161}">
      <dgm:prSet phldrT="[Text]"/>
      <dgm:spPr/>
      <dgm:t>
        <a:bodyPr/>
        <a:lstStyle/>
        <a:p>
          <a:r>
            <a:rPr lang="en-US" dirty="0" smtClean="0"/>
            <a:t>Award Notification</a:t>
          </a:r>
          <a:endParaRPr lang="en-US" dirty="0"/>
        </a:p>
      </dgm:t>
    </dgm:pt>
    <dgm:pt modelId="{4F1C37EC-8494-44EA-A2E2-4201DCE22A47}" type="parTrans" cxnId="{18E59067-2CE7-4358-8F1E-BD8CA82FED6D}">
      <dgm:prSet/>
      <dgm:spPr/>
      <dgm:t>
        <a:bodyPr/>
        <a:lstStyle/>
        <a:p>
          <a:endParaRPr lang="en-US"/>
        </a:p>
      </dgm:t>
    </dgm:pt>
    <dgm:pt modelId="{6D2A4158-F7C3-4D6D-AA3A-D45D88935366}" type="sibTrans" cxnId="{18E59067-2CE7-4358-8F1E-BD8CA82FED6D}">
      <dgm:prSet/>
      <dgm:spPr/>
      <dgm:t>
        <a:bodyPr/>
        <a:lstStyle/>
        <a:p>
          <a:endParaRPr lang="en-US"/>
        </a:p>
      </dgm:t>
    </dgm:pt>
    <dgm:pt modelId="{602457F5-FFA6-4B73-8A02-D91FA3E281A6}">
      <dgm:prSet phldrT="[Text]"/>
      <dgm:spPr/>
      <dgm:t>
        <a:bodyPr/>
        <a:lstStyle/>
        <a:p>
          <a:r>
            <a:rPr lang="en-US" u="sng" dirty="0" smtClean="0">
              <a:solidFill>
                <a:srgbClr val="0000FF"/>
              </a:solidFill>
              <a:hlinkClick xmlns:r="http://schemas.openxmlformats.org/officeDocument/2006/relationships" r:id="rId1" action="ppaction://hlinksldjump"/>
            </a:rPr>
            <a:t>New Fund Request</a:t>
          </a:r>
          <a:endParaRPr lang="en-US" u="sng" dirty="0">
            <a:solidFill>
              <a:srgbClr val="0000FF"/>
            </a:solidFill>
          </a:endParaRPr>
        </a:p>
      </dgm:t>
    </dgm:pt>
    <dgm:pt modelId="{EB1F60BC-698E-4595-8AD3-ECE68D60B17E}" type="parTrans" cxnId="{F693E7A8-FEE9-4862-9CAE-68A672F8BA02}">
      <dgm:prSet/>
      <dgm:spPr/>
      <dgm:t>
        <a:bodyPr/>
        <a:lstStyle/>
        <a:p>
          <a:endParaRPr lang="en-US"/>
        </a:p>
      </dgm:t>
    </dgm:pt>
    <dgm:pt modelId="{DCB0A96F-2099-4584-BE0B-8E01A7EFF903}" type="sibTrans" cxnId="{F693E7A8-FEE9-4862-9CAE-68A672F8BA02}">
      <dgm:prSet/>
      <dgm:spPr/>
      <dgm:t>
        <a:bodyPr/>
        <a:lstStyle/>
        <a:p>
          <a:endParaRPr lang="en-US"/>
        </a:p>
      </dgm:t>
    </dgm:pt>
    <dgm:pt modelId="{83B20BA7-58B7-4735-A71D-7B40D9EC021D}">
      <dgm:prSet phldrT="[Text]"/>
      <dgm:spPr/>
      <dgm:t>
        <a:bodyPr/>
        <a:lstStyle/>
        <a:p>
          <a:r>
            <a:rPr lang="en-US" dirty="0" smtClean="0">
              <a:hlinkClick xmlns:r="http://schemas.openxmlformats.org/officeDocument/2006/relationships" r:id="rId2" action="ppaction://hlinksldjump"/>
            </a:rPr>
            <a:t>Budget</a:t>
          </a:r>
          <a:endParaRPr lang="en-US" dirty="0"/>
        </a:p>
      </dgm:t>
    </dgm:pt>
    <dgm:pt modelId="{70C7D694-0554-403C-929C-976E4A6B660E}" type="parTrans" cxnId="{F9B34E4C-6A65-455D-AC6E-357E63FB3A9F}">
      <dgm:prSet/>
      <dgm:spPr/>
      <dgm:t>
        <a:bodyPr/>
        <a:lstStyle/>
        <a:p>
          <a:endParaRPr lang="en-US"/>
        </a:p>
      </dgm:t>
    </dgm:pt>
    <dgm:pt modelId="{A5D55501-1A86-47BA-A162-617B9672C121}" type="sibTrans" cxnId="{F9B34E4C-6A65-455D-AC6E-357E63FB3A9F}">
      <dgm:prSet/>
      <dgm:spPr/>
      <dgm:t>
        <a:bodyPr/>
        <a:lstStyle/>
        <a:p>
          <a:endParaRPr lang="en-US"/>
        </a:p>
      </dgm:t>
    </dgm:pt>
    <dgm:pt modelId="{915ECCEE-5EC7-49D3-B63C-7C566ADBAAB9}">
      <dgm:prSet phldrT="[Text]"/>
      <dgm:spPr/>
      <dgm:t>
        <a:bodyPr/>
        <a:lstStyle/>
        <a:p>
          <a:r>
            <a:rPr lang="en-US" dirty="0" smtClean="0"/>
            <a:t>Office of Sponsored Programs (SP) or Institutional Advancement (IA) notifies Principal Investigator (PI), departmental staff, and Contracts and Grants Accounting (CGA) of new award.</a:t>
          </a:r>
          <a:endParaRPr lang="en-US" dirty="0"/>
        </a:p>
      </dgm:t>
    </dgm:pt>
    <dgm:pt modelId="{280A0CA1-9F22-44F6-A170-FEBCFC98FE73}" type="parTrans" cxnId="{C97BEA52-0F0D-48CC-9EFD-F4223C98DCBB}">
      <dgm:prSet/>
      <dgm:spPr/>
      <dgm:t>
        <a:bodyPr/>
        <a:lstStyle/>
        <a:p>
          <a:endParaRPr lang="en-US"/>
        </a:p>
      </dgm:t>
    </dgm:pt>
    <dgm:pt modelId="{F01F40DD-B249-4116-8F2D-A3A8E4BE0F2E}" type="sibTrans" cxnId="{C97BEA52-0F0D-48CC-9EFD-F4223C98DCBB}">
      <dgm:prSet/>
      <dgm:spPr/>
      <dgm:t>
        <a:bodyPr/>
        <a:lstStyle/>
        <a:p>
          <a:endParaRPr lang="en-US"/>
        </a:p>
      </dgm:t>
    </dgm:pt>
    <dgm:pt modelId="{7CEDE132-FC7A-43D0-B30E-19A45B8A4CD1}">
      <dgm:prSet phldrT="[Text]"/>
      <dgm:spPr/>
      <dgm:t>
        <a:bodyPr/>
        <a:lstStyle/>
        <a:p>
          <a:r>
            <a:rPr lang="en-US" dirty="0" smtClean="0"/>
            <a:t>Department requests new fund through the New Fund Request System.</a:t>
          </a:r>
          <a:endParaRPr lang="en-US" dirty="0"/>
        </a:p>
      </dgm:t>
    </dgm:pt>
    <dgm:pt modelId="{728520CC-69B4-4E4C-B853-C606BE17A867}" type="parTrans" cxnId="{9549A752-CED5-42E5-A9AF-2C96AAC2F540}">
      <dgm:prSet/>
      <dgm:spPr/>
      <dgm:t>
        <a:bodyPr/>
        <a:lstStyle/>
        <a:p>
          <a:endParaRPr lang="en-US"/>
        </a:p>
      </dgm:t>
    </dgm:pt>
    <dgm:pt modelId="{EF43E1AA-5527-400F-A902-535B0A2CDAD2}" type="sibTrans" cxnId="{9549A752-CED5-42E5-A9AF-2C96AAC2F540}">
      <dgm:prSet/>
      <dgm:spPr/>
      <dgm:t>
        <a:bodyPr/>
        <a:lstStyle/>
        <a:p>
          <a:endParaRPr lang="en-US"/>
        </a:p>
      </dgm:t>
    </dgm:pt>
    <dgm:pt modelId="{141F224B-EF04-4974-A684-81538D7FCC00}">
      <dgm:prSet phldrT="[Text]"/>
      <dgm:spPr/>
      <dgm:t>
        <a:bodyPr/>
        <a:lstStyle/>
        <a:p>
          <a:r>
            <a:rPr lang="en-US" dirty="0" smtClean="0"/>
            <a:t>Department establishes project budget through the Budget Revision System.</a:t>
          </a:r>
          <a:endParaRPr lang="en-US" dirty="0"/>
        </a:p>
      </dgm:t>
    </dgm:pt>
    <dgm:pt modelId="{8F5C07C3-F3BE-4E43-91DC-A8312756062D}" type="parTrans" cxnId="{BA8C36E0-A840-4AB1-9FBF-D29F3883E2C3}">
      <dgm:prSet/>
      <dgm:spPr/>
      <dgm:t>
        <a:bodyPr/>
        <a:lstStyle/>
        <a:p>
          <a:endParaRPr lang="en-US"/>
        </a:p>
      </dgm:t>
    </dgm:pt>
    <dgm:pt modelId="{E392CEF9-5746-4B91-85B0-143F14E24EC2}" type="sibTrans" cxnId="{BA8C36E0-A840-4AB1-9FBF-D29F3883E2C3}">
      <dgm:prSet/>
      <dgm:spPr/>
      <dgm:t>
        <a:bodyPr/>
        <a:lstStyle/>
        <a:p>
          <a:endParaRPr lang="en-US"/>
        </a:p>
      </dgm:t>
    </dgm:pt>
    <dgm:pt modelId="{710FFEA2-6492-45E1-98E4-1C5651CC3BE3}">
      <dgm:prSet phldrT="[Text]"/>
      <dgm:spPr/>
      <dgm:t>
        <a:bodyPr/>
        <a:lstStyle/>
        <a:p>
          <a:r>
            <a:rPr lang="en-US" dirty="0" smtClean="0"/>
            <a:t> Post-Award Prep</a:t>
          </a:r>
          <a:endParaRPr lang="en-US" dirty="0"/>
        </a:p>
      </dgm:t>
    </dgm:pt>
    <dgm:pt modelId="{5F55D165-5C50-4D5D-A1A3-C243D23A0010}" type="parTrans" cxnId="{F714CB93-2840-4B43-95B3-C1F25E82DA45}">
      <dgm:prSet/>
      <dgm:spPr/>
      <dgm:t>
        <a:bodyPr/>
        <a:lstStyle/>
        <a:p>
          <a:endParaRPr lang="en-US"/>
        </a:p>
      </dgm:t>
    </dgm:pt>
    <dgm:pt modelId="{317675AB-4E47-4054-9341-9986D1E548A3}" type="sibTrans" cxnId="{F714CB93-2840-4B43-95B3-C1F25E82DA45}">
      <dgm:prSet/>
      <dgm:spPr/>
      <dgm:t>
        <a:bodyPr/>
        <a:lstStyle/>
        <a:p>
          <a:endParaRPr lang="en-US"/>
        </a:p>
      </dgm:t>
    </dgm:pt>
    <dgm:pt modelId="{67B584C4-9FC6-48BB-909A-1973D63A4266}">
      <dgm:prSet phldrT="[Text]"/>
      <dgm:spPr/>
      <dgm:t>
        <a:bodyPr/>
        <a:lstStyle/>
        <a:p>
          <a:r>
            <a:rPr lang="en-US" dirty="0" smtClean="0"/>
            <a:t>Department obtains approvals from IRB, IACUC, IBC, etc., if necessary.</a:t>
          </a:r>
          <a:endParaRPr lang="en-US" dirty="0"/>
        </a:p>
      </dgm:t>
    </dgm:pt>
    <dgm:pt modelId="{C57960A1-013D-44D3-87D0-056AA7494385}" type="parTrans" cxnId="{B632CCA7-8B22-4769-9FAF-E9EF9945B5FB}">
      <dgm:prSet/>
      <dgm:spPr/>
      <dgm:t>
        <a:bodyPr/>
        <a:lstStyle/>
        <a:p>
          <a:endParaRPr lang="en-US"/>
        </a:p>
      </dgm:t>
    </dgm:pt>
    <dgm:pt modelId="{F8E24E0A-B145-4873-B63A-0CEF669FF39C}" type="sibTrans" cxnId="{B632CCA7-8B22-4769-9FAF-E9EF9945B5FB}">
      <dgm:prSet/>
      <dgm:spPr/>
      <dgm:t>
        <a:bodyPr/>
        <a:lstStyle/>
        <a:p>
          <a:endParaRPr lang="en-US"/>
        </a:p>
      </dgm:t>
    </dgm:pt>
    <dgm:pt modelId="{CAEC5BBA-D475-45E4-A0E7-03B7E336BDE7}">
      <dgm:prSet phldrT="[Text]"/>
      <dgm:spPr/>
      <dgm:t>
        <a:bodyPr/>
        <a:lstStyle/>
        <a:p>
          <a:r>
            <a:rPr lang="en-US" dirty="0" smtClean="0"/>
            <a:t>SP executes </a:t>
          </a:r>
          <a:r>
            <a:rPr lang="en-US" dirty="0" err="1" smtClean="0"/>
            <a:t>subaward</a:t>
          </a:r>
          <a:r>
            <a:rPr lang="en-US" dirty="0" smtClean="0"/>
            <a:t> agreements, if applicable</a:t>
          </a:r>
          <a:endParaRPr lang="en-US" dirty="0"/>
        </a:p>
      </dgm:t>
    </dgm:pt>
    <dgm:pt modelId="{893DE71A-44BB-45AF-8E22-034ADC35BDEE}" type="parTrans" cxnId="{74C68E91-E8D0-472C-B271-AF7ED98C76A3}">
      <dgm:prSet/>
      <dgm:spPr/>
      <dgm:t>
        <a:bodyPr/>
        <a:lstStyle/>
        <a:p>
          <a:endParaRPr lang="en-US"/>
        </a:p>
      </dgm:t>
    </dgm:pt>
    <dgm:pt modelId="{9DC195A8-EA1A-4C4F-8455-5BEA1FD8E109}" type="sibTrans" cxnId="{74C68E91-E8D0-472C-B271-AF7ED98C76A3}">
      <dgm:prSet/>
      <dgm:spPr/>
      <dgm:t>
        <a:bodyPr/>
        <a:lstStyle/>
        <a:p>
          <a:endParaRPr lang="en-US"/>
        </a:p>
      </dgm:t>
    </dgm:pt>
    <dgm:pt modelId="{6B7E7361-AB78-4B28-BCA3-833A2912E34B}">
      <dgm:prSet phldrT="[Text]"/>
      <dgm:spPr/>
      <dgm:t>
        <a:bodyPr/>
        <a:lstStyle/>
        <a:p>
          <a:r>
            <a:rPr lang="en-US" dirty="0" smtClean="0">
              <a:hlinkClick xmlns:r="http://schemas.openxmlformats.org/officeDocument/2006/relationships" r:id="rId3"/>
            </a:rPr>
            <a:t>https://fund.app.texastech.edu/fundProcessing/fundStart</a:t>
          </a:r>
          <a:r>
            <a:rPr lang="en-US" dirty="0" smtClean="0"/>
            <a:t> </a:t>
          </a:r>
          <a:endParaRPr lang="en-US" dirty="0"/>
        </a:p>
      </dgm:t>
    </dgm:pt>
    <dgm:pt modelId="{020D5010-FE5B-4D67-B92E-A82BBA80AF30}" type="parTrans" cxnId="{D20ABD38-0836-42AD-B51E-51995D268421}">
      <dgm:prSet/>
      <dgm:spPr/>
    </dgm:pt>
    <dgm:pt modelId="{A01C25FE-1B60-4885-95B8-789EA41EAF07}" type="sibTrans" cxnId="{D20ABD38-0836-42AD-B51E-51995D268421}">
      <dgm:prSet/>
      <dgm:spPr/>
    </dgm:pt>
    <dgm:pt modelId="{0A815327-E00E-41FB-A388-94E8F3ACBCE8}">
      <dgm:prSet phldrT="[Text]"/>
      <dgm:spPr/>
      <dgm:t>
        <a:bodyPr/>
        <a:lstStyle/>
        <a:p>
          <a:r>
            <a:rPr lang="en-US" dirty="0" smtClean="0">
              <a:hlinkClick xmlns:r="http://schemas.openxmlformats.org/officeDocument/2006/relationships" r:id="rId4"/>
            </a:rPr>
            <a:t>https://banapps.texastech.edu/ITIS/BD_BudgetRevision/default.aspx</a:t>
          </a:r>
          <a:r>
            <a:rPr lang="en-US" dirty="0" smtClean="0"/>
            <a:t> </a:t>
          </a:r>
          <a:endParaRPr lang="en-US" dirty="0"/>
        </a:p>
      </dgm:t>
    </dgm:pt>
    <dgm:pt modelId="{FC14EECB-A1CC-4AA0-A345-A513D29241E2}" type="parTrans" cxnId="{972CA590-DD99-4749-B829-B063D0F69ABD}">
      <dgm:prSet/>
      <dgm:spPr/>
    </dgm:pt>
    <dgm:pt modelId="{895BB3F7-D700-4D98-BA59-FD07C5AE1104}" type="sibTrans" cxnId="{972CA590-DD99-4749-B829-B063D0F69ABD}">
      <dgm:prSet/>
      <dgm:spPr/>
    </dgm:pt>
    <dgm:pt modelId="{CE5DAD4F-63A9-4391-8D9A-4FEA887EE31A}" type="pres">
      <dgm:prSet presAssocID="{5D1CE78C-D185-4000-82F4-BA1A6112A23E}" presName="linearFlow" presStyleCnt="0">
        <dgm:presLayoutVars>
          <dgm:dir/>
          <dgm:animLvl val="lvl"/>
          <dgm:resizeHandles val="exact"/>
        </dgm:presLayoutVars>
      </dgm:prSet>
      <dgm:spPr/>
      <dgm:t>
        <a:bodyPr/>
        <a:lstStyle/>
        <a:p>
          <a:endParaRPr lang="en-US"/>
        </a:p>
      </dgm:t>
    </dgm:pt>
    <dgm:pt modelId="{C4736920-77E3-4A23-ACA2-A82A36ED947A}" type="pres">
      <dgm:prSet presAssocID="{151433E7-211E-45A0-85FF-C024AFED6161}" presName="composite" presStyleCnt="0"/>
      <dgm:spPr/>
    </dgm:pt>
    <dgm:pt modelId="{C2167080-0D88-493A-82BE-71EC26D95ADB}" type="pres">
      <dgm:prSet presAssocID="{151433E7-211E-45A0-85FF-C024AFED6161}" presName="parentText" presStyleLbl="alignNode1" presStyleIdx="0" presStyleCnt="4">
        <dgm:presLayoutVars>
          <dgm:chMax val="1"/>
          <dgm:bulletEnabled val="1"/>
        </dgm:presLayoutVars>
      </dgm:prSet>
      <dgm:spPr/>
      <dgm:t>
        <a:bodyPr/>
        <a:lstStyle/>
        <a:p>
          <a:endParaRPr lang="en-US"/>
        </a:p>
      </dgm:t>
    </dgm:pt>
    <dgm:pt modelId="{2DA8947F-3631-415D-9B46-89309D6ACB44}" type="pres">
      <dgm:prSet presAssocID="{151433E7-211E-45A0-85FF-C024AFED6161}" presName="descendantText" presStyleLbl="alignAcc1" presStyleIdx="0" presStyleCnt="4">
        <dgm:presLayoutVars>
          <dgm:bulletEnabled val="1"/>
        </dgm:presLayoutVars>
      </dgm:prSet>
      <dgm:spPr/>
      <dgm:t>
        <a:bodyPr/>
        <a:lstStyle/>
        <a:p>
          <a:endParaRPr lang="en-US"/>
        </a:p>
      </dgm:t>
    </dgm:pt>
    <dgm:pt modelId="{0DEE9A1B-BC09-48CC-9BA5-DE817351BFFD}" type="pres">
      <dgm:prSet presAssocID="{6D2A4158-F7C3-4D6D-AA3A-D45D88935366}" presName="sp" presStyleCnt="0"/>
      <dgm:spPr/>
    </dgm:pt>
    <dgm:pt modelId="{39A3256A-C5FE-49BD-8875-B78650418ADF}" type="pres">
      <dgm:prSet presAssocID="{710FFEA2-6492-45E1-98E4-1C5651CC3BE3}" presName="composite" presStyleCnt="0"/>
      <dgm:spPr/>
    </dgm:pt>
    <dgm:pt modelId="{CF0BA695-F05A-4519-96CC-CD4DC6864375}" type="pres">
      <dgm:prSet presAssocID="{710FFEA2-6492-45E1-98E4-1C5651CC3BE3}" presName="parentText" presStyleLbl="alignNode1" presStyleIdx="1" presStyleCnt="4">
        <dgm:presLayoutVars>
          <dgm:chMax val="1"/>
          <dgm:bulletEnabled val="1"/>
        </dgm:presLayoutVars>
      </dgm:prSet>
      <dgm:spPr/>
      <dgm:t>
        <a:bodyPr/>
        <a:lstStyle/>
        <a:p>
          <a:endParaRPr lang="en-US"/>
        </a:p>
      </dgm:t>
    </dgm:pt>
    <dgm:pt modelId="{7CC10933-CB84-4468-8489-9E1E5A95AE14}" type="pres">
      <dgm:prSet presAssocID="{710FFEA2-6492-45E1-98E4-1C5651CC3BE3}" presName="descendantText" presStyleLbl="alignAcc1" presStyleIdx="1" presStyleCnt="4">
        <dgm:presLayoutVars>
          <dgm:bulletEnabled val="1"/>
        </dgm:presLayoutVars>
      </dgm:prSet>
      <dgm:spPr/>
      <dgm:t>
        <a:bodyPr/>
        <a:lstStyle/>
        <a:p>
          <a:endParaRPr lang="en-US"/>
        </a:p>
      </dgm:t>
    </dgm:pt>
    <dgm:pt modelId="{7351B0DA-E4A9-4C78-8D63-065E906309F1}" type="pres">
      <dgm:prSet presAssocID="{317675AB-4E47-4054-9341-9986D1E548A3}" presName="sp" presStyleCnt="0"/>
      <dgm:spPr/>
    </dgm:pt>
    <dgm:pt modelId="{91D334D0-0720-4DEB-B115-BF8C211D62E1}" type="pres">
      <dgm:prSet presAssocID="{602457F5-FFA6-4B73-8A02-D91FA3E281A6}" presName="composite" presStyleCnt="0"/>
      <dgm:spPr/>
    </dgm:pt>
    <dgm:pt modelId="{7D954A54-BE70-4438-8CD0-75E50AAE3F0A}" type="pres">
      <dgm:prSet presAssocID="{602457F5-FFA6-4B73-8A02-D91FA3E281A6}" presName="parentText" presStyleLbl="alignNode1" presStyleIdx="2" presStyleCnt="4">
        <dgm:presLayoutVars>
          <dgm:chMax val="1"/>
          <dgm:bulletEnabled val="1"/>
        </dgm:presLayoutVars>
      </dgm:prSet>
      <dgm:spPr/>
      <dgm:t>
        <a:bodyPr/>
        <a:lstStyle/>
        <a:p>
          <a:endParaRPr lang="en-US"/>
        </a:p>
      </dgm:t>
    </dgm:pt>
    <dgm:pt modelId="{65EDB895-385B-48E5-B0F7-EA1A4F118557}" type="pres">
      <dgm:prSet presAssocID="{602457F5-FFA6-4B73-8A02-D91FA3E281A6}" presName="descendantText" presStyleLbl="alignAcc1" presStyleIdx="2" presStyleCnt="4">
        <dgm:presLayoutVars>
          <dgm:bulletEnabled val="1"/>
        </dgm:presLayoutVars>
      </dgm:prSet>
      <dgm:spPr/>
      <dgm:t>
        <a:bodyPr/>
        <a:lstStyle/>
        <a:p>
          <a:endParaRPr lang="en-US"/>
        </a:p>
      </dgm:t>
    </dgm:pt>
    <dgm:pt modelId="{70EFB4B6-BD24-4839-A554-639A82AFE15C}" type="pres">
      <dgm:prSet presAssocID="{DCB0A96F-2099-4584-BE0B-8E01A7EFF903}" presName="sp" presStyleCnt="0"/>
      <dgm:spPr/>
    </dgm:pt>
    <dgm:pt modelId="{00B3A973-4E7F-468C-99E0-A3BDACECFCF8}" type="pres">
      <dgm:prSet presAssocID="{83B20BA7-58B7-4735-A71D-7B40D9EC021D}" presName="composite" presStyleCnt="0"/>
      <dgm:spPr/>
    </dgm:pt>
    <dgm:pt modelId="{12DF279E-DBBD-4808-8854-CC6D0FCBDAD1}" type="pres">
      <dgm:prSet presAssocID="{83B20BA7-58B7-4735-A71D-7B40D9EC021D}" presName="parentText" presStyleLbl="alignNode1" presStyleIdx="3" presStyleCnt="4">
        <dgm:presLayoutVars>
          <dgm:chMax val="1"/>
          <dgm:bulletEnabled val="1"/>
        </dgm:presLayoutVars>
      </dgm:prSet>
      <dgm:spPr/>
      <dgm:t>
        <a:bodyPr/>
        <a:lstStyle/>
        <a:p>
          <a:endParaRPr lang="en-US"/>
        </a:p>
      </dgm:t>
    </dgm:pt>
    <dgm:pt modelId="{CF8B0D19-33B5-44EE-B001-5C20C1B4708B}" type="pres">
      <dgm:prSet presAssocID="{83B20BA7-58B7-4735-A71D-7B40D9EC021D}" presName="descendantText" presStyleLbl="alignAcc1" presStyleIdx="3" presStyleCnt="4">
        <dgm:presLayoutVars>
          <dgm:bulletEnabled val="1"/>
        </dgm:presLayoutVars>
      </dgm:prSet>
      <dgm:spPr/>
      <dgm:t>
        <a:bodyPr/>
        <a:lstStyle/>
        <a:p>
          <a:endParaRPr lang="en-US"/>
        </a:p>
      </dgm:t>
    </dgm:pt>
  </dgm:ptLst>
  <dgm:cxnLst>
    <dgm:cxn modelId="{C97BEA52-0F0D-48CC-9EFD-F4223C98DCBB}" srcId="{151433E7-211E-45A0-85FF-C024AFED6161}" destId="{915ECCEE-5EC7-49D3-B63C-7C566ADBAAB9}" srcOrd="0" destOrd="0" parTransId="{280A0CA1-9F22-44F6-A170-FEBCFC98FE73}" sibTransId="{F01F40DD-B249-4116-8F2D-A3A8E4BE0F2E}"/>
    <dgm:cxn modelId="{F693E7A8-FEE9-4862-9CAE-68A672F8BA02}" srcId="{5D1CE78C-D185-4000-82F4-BA1A6112A23E}" destId="{602457F5-FFA6-4B73-8A02-D91FA3E281A6}" srcOrd="2" destOrd="0" parTransId="{EB1F60BC-698E-4595-8AD3-ECE68D60B17E}" sibTransId="{DCB0A96F-2099-4584-BE0B-8E01A7EFF903}"/>
    <dgm:cxn modelId="{BA8C36E0-A840-4AB1-9FBF-D29F3883E2C3}" srcId="{83B20BA7-58B7-4735-A71D-7B40D9EC021D}" destId="{141F224B-EF04-4974-A684-81538D7FCC00}" srcOrd="0" destOrd="0" parTransId="{8F5C07C3-F3BE-4E43-91DC-A8312756062D}" sibTransId="{E392CEF9-5746-4B91-85B0-143F14E24EC2}"/>
    <dgm:cxn modelId="{B632CCA7-8B22-4769-9FAF-E9EF9945B5FB}" srcId="{710FFEA2-6492-45E1-98E4-1C5651CC3BE3}" destId="{67B584C4-9FC6-48BB-909A-1973D63A4266}" srcOrd="0" destOrd="0" parTransId="{C57960A1-013D-44D3-87D0-056AA7494385}" sibTransId="{F8E24E0A-B145-4873-B63A-0CEF669FF39C}"/>
    <dgm:cxn modelId="{9549A752-CED5-42E5-A9AF-2C96AAC2F540}" srcId="{602457F5-FFA6-4B73-8A02-D91FA3E281A6}" destId="{7CEDE132-FC7A-43D0-B30E-19A45B8A4CD1}" srcOrd="0" destOrd="0" parTransId="{728520CC-69B4-4E4C-B853-C606BE17A867}" sibTransId="{EF43E1AA-5527-400F-A902-535B0A2CDAD2}"/>
    <dgm:cxn modelId="{74CF4CB1-4D50-41FC-B9A4-295494274A56}" type="presOf" srcId="{141F224B-EF04-4974-A684-81538D7FCC00}" destId="{CF8B0D19-33B5-44EE-B001-5C20C1B4708B}" srcOrd="0" destOrd="0" presId="urn:microsoft.com/office/officeart/2005/8/layout/chevron2"/>
    <dgm:cxn modelId="{AEB8123A-0212-48AC-908B-79535CF0B2D5}" type="presOf" srcId="{67B584C4-9FC6-48BB-909A-1973D63A4266}" destId="{7CC10933-CB84-4468-8489-9E1E5A95AE14}" srcOrd="0" destOrd="0" presId="urn:microsoft.com/office/officeart/2005/8/layout/chevron2"/>
    <dgm:cxn modelId="{4BAD72BF-54F1-4211-A4F5-F890502C5B9B}" type="presOf" srcId="{CAEC5BBA-D475-45E4-A0E7-03B7E336BDE7}" destId="{7CC10933-CB84-4468-8489-9E1E5A95AE14}" srcOrd="0" destOrd="1" presId="urn:microsoft.com/office/officeart/2005/8/layout/chevron2"/>
    <dgm:cxn modelId="{A7CAFB35-B4B5-4B5D-9816-380592CE4840}" type="presOf" srcId="{151433E7-211E-45A0-85FF-C024AFED6161}" destId="{C2167080-0D88-493A-82BE-71EC26D95ADB}" srcOrd="0" destOrd="0" presId="urn:microsoft.com/office/officeart/2005/8/layout/chevron2"/>
    <dgm:cxn modelId="{D20ABD38-0836-42AD-B51E-51995D268421}" srcId="{602457F5-FFA6-4B73-8A02-D91FA3E281A6}" destId="{6B7E7361-AB78-4B28-BCA3-833A2912E34B}" srcOrd="1" destOrd="0" parTransId="{020D5010-FE5B-4D67-B92E-A82BBA80AF30}" sibTransId="{A01C25FE-1B60-4885-95B8-789EA41EAF07}"/>
    <dgm:cxn modelId="{2E64B8DF-E516-465E-8AA8-E4AFE8D646DA}" type="presOf" srcId="{5D1CE78C-D185-4000-82F4-BA1A6112A23E}" destId="{CE5DAD4F-63A9-4391-8D9A-4FEA887EE31A}" srcOrd="0" destOrd="0" presId="urn:microsoft.com/office/officeart/2005/8/layout/chevron2"/>
    <dgm:cxn modelId="{F9B34E4C-6A65-455D-AC6E-357E63FB3A9F}" srcId="{5D1CE78C-D185-4000-82F4-BA1A6112A23E}" destId="{83B20BA7-58B7-4735-A71D-7B40D9EC021D}" srcOrd="3" destOrd="0" parTransId="{70C7D694-0554-403C-929C-976E4A6B660E}" sibTransId="{A5D55501-1A86-47BA-A162-617B9672C121}"/>
    <dgm:cxn modelId="{18E59067-2CE7-4358-8F1E-BD8CA82FED6D}" srcId="{5D1CE78C-D185-4000-82F4-BA1A6112A23E}" destId="{151433E7-211E-45A0-85FF-C024AFED6161}" srcOrd="0" destOrd="0" parTransId="{4F1C37EC-8494-44EA-A2E2-4201DCE22A47}" sibTransId="{6D2A4158-F7C3-4D6D-AA3A-D45D88935366}"/>
    <dgm:cxn modelId="{74C68E91-E8D0-472C-B271-AF7ED98C76A3}" srcId="{710FFEA2-6492-45E1-98E4-1C5651CC3BE3}" destId="{CAEC5BBA-D475-45E4-A0E7-03B7E336BDE7}" srcOrd="1" destOrd="0" parTransId="{893DE71A-44BB-45AF-8E22-034ADC35BDEE}" sibTransId="{9DC195A8-EA1A-4C4F-8455-5BEA1FD8E109}"/>
    <dgm:cxn modelId="{420F9CF8-5A06-41C7-B597-31312F005F4D}" type="presOf" srcId="{602457F5-FFA6-4B73-8A02-D91FA3E281A6}" destId="{7D954A54-BE70-4438-8CD0-75E50AAE3F0A}" srcOrd="0" destOrd="0" presId="urn:microsoft.com/office/officeart/2005/8/layout/chevron2"/>
    <dgm:cxn modelId="{6C8B5EB3-2D13-4B2D-A5C4-21EF69A7FA44}" type="presOf" srcId="{915ECCEE-5EC7-49D3-B63C-7C566ADBAAB9}" destId="{2DA8947F-3631-415D-9B46-89309D6ACB44}" srcOrd="0" destOrd="0" presId="urn:microsoft.com/office/officeart/2005/8/layout/chevron2"/>
    <dgm:cxn modelId="{E1F7416F-2EFA-4B90-8D88-EEDA6D6CECB6}" type="presOf" srcId="{6B7E7361-AB78-4B28-BCA3-833A2912E34B}" destId="{65EDB895-385B-48E5-B0F7-EA1A4F118557}" srcOrd="0" destOrd="1" presId="urn:microsoft.com/office/officeart/2005/8/layout/chevron2"/>
    <dgm:cxn modelId="{972CA590-DD99-4749-B829-B063D0F69ABD}" srcId="{83B20BA7-58B7-4735-A71D-7B40D9EC021D}" destId="{0A815327-E00E-41FB-A388-94E8F3ACBCE8}" srcOrd="1" destOrd="0" parTransId="{FC14EECB-A1CC-4AA0-A345-A513D29241E2}" sibTransId="{895BB3F7-D700-4D98-BA59-FD07C5AE1104}"/>
    <dgm:cxn modelId="{7C8ADFB9-70D9-4ADE-9CAA-E1DDC8E2A8FD}" type="presOf" srcId="{710FFEA2-6492-45E1-98E4-1C5651CC3BE3}" destId="{CF0BA695-F05A-4519-96CC-CD4DC6864375}" srcOrd="0" destOrd="0" presId="urn:microsoft.com/office/officeart/2005/8/layout/chevron2"/>
    <dgm:cxn modelId="{552AAAC3-B6AF-48E0-A133-38A694849445}" type="presOf" srcId="{0A815327-E00E-41FB-A388-94E8F3ACBCE8}" destId="{CF8B0D19-33B5-44EE-B001-5C20C1B4708B}" srcOrd="0" destOrd="1" presId="urn:microsoft.com/office/officeart/2005/8/layout/chevron2"/>
    <dgm:cxn modelId="{C9E73303-EC0B-4BB9-83EB-EF3606800717}" type="presOf" srcId="{83B20BA7-58B7-4735-A71D-7B40D9EC021D}" destId="{12DF279E-DBBD-4808-8854-CC6D0FCBDAD1}" srcOrd="0" destOrd="0" presId="urn:microsoft.com/office/officeart/2005/8/layout/chevron2"/>
    <dgm:cxn modelId="{F714CB93-2840-4B43-95B3-C1F25E82DA45}" srcId="{5D1CE78C-D185-4000-82F4-BA1A6112A23E}" destId="{710FFEA2-6492-45E1-98E4-1C5651CC3BE3}" srcOrd="1" destOrd="0" parTransId="{5F55D165-5C50-4D5D-A1A3-C243D23A0010}" sibTransId="{317675AB-4E47-4054-9341-9986D1E548A3}"/>
    <dgm:cxn modelId="{43D3CCB7-BA7B-406B-908F-F5D68C42871C}" type="presOf" srcId="{7CEDE132-FC7A-43D0-B30E-19A45B8A4CD1}" destId="{65EDB895-385B-48E5-B0F7-EA1A4F118557}" srcOrd="0" destOrd="0" presId="urn:microsoft.com/office/officeart/2005/8/layout/chevron2"/>
    <dgm:cxn modelId="{ED637ABE-C42B-4580-A082-160493E3F861}" type="presParOf" srcId="{CE5DAD4F-63A9-4391-8D9A-4FEA887EE31A}" destId="{C4736920-77E3-4A23-ACA2-A82A36ED947A}" srcOrd="0" destOrd="0" presId="urn:microsoft.com/office/officeart/2005/8/layout/chevron2"/>
    <dgm:cxn modelId="{5909EE70-CCD7-4932-AF36-03D6B7F384D0}" type="presParOf" srcId="{C4736920-77E3-4A23-ACA2-A82A36ED947A}" destId="{C2167080-0D88-493A-82BE-71EC26D95ADB}" srcOrd="0" destOrd="0" presId="urn:microsoft.com/office/officeart/2005/8/layout/chevron2"/>
    <dgm:cxn modelId="{A437985E-C720-4033-97EB-BB1BC5316F17}" type="presParOf" srcId="{C4736920-77E3-4A23-ACA2-A82A36ED947A}" destId="{2DA8947F-3631-415D-9B46-89309D6ACB44}" srcOrd="1" destOrd="0" presId="urn:microsoft.com/office/officeart/2005/8/layout/chevron2"/>
    <dgm:cxn modelId="{6958149C-8B85-4636-9887-472A967E6F44}" type="presParOf" srcId="{CE5DAD4F-63A9-4391-8D9A-4FEA887EE31A}" destId="{0DEE9A1B-BC09-48CC-9BA5-DE817351BFFD}" srcOrd="1" destOrd="0" presId="urn:microsoft.com/office/officeart/2005/8/layout/chevron2"/>
    <dgm:cxn modelId="{328B5EE1-6548-4E3E-9165-9372431158F0}" type="presParOf" srcId="{CE5DAD4F-63A9-4391-8D9A-4FEA887EE31A}" destId="{39A3256A-C5FE-49BD-8875-B78650418ADF}" srcOrd="2" destOrd="0" presId="urn:microsoft.com/office/officeart/2005/8/layout/chevron2"/>
    <dgm:cxn modelId="{4141C06E-FB59-4A81-92B6-814DE0B4C86C}" type="presParOf" srcId="{39A3256A-C5FE-49BD-8875-B78650418ADF}" destId="{CF0BA695-F05A-4519-96CC-CD4DC6864375}" srcOrd="0" destOrd="0" presId="urn:microsoft.com/office/officeart/2005/8/layout/chevron2"/>
    <dgm:cxn modelId="{B094793C-B260-4738-A94B-30BB8AD50896}" type="presParOf" srcId="{39A3256A-C5FE-49BD-8875-B78650418ADF}" destId="{7CC10933-CB84-4468-8489-9E1E5A95AE14}" srcOrd="1" destOrd="0" presId="urn:microsoft.com/office/officeart/2005/8/layout/chevron2"/>
    <dgm:cxn modelId="{FBE99207-2B6E-4055-A5F1-245B95D8515E}" type="presParOf" srcId="{CE5DAD4F-63A9-4391-8D9A-4FEA887EE31A}" destId="{7351B0DA-E4A9-4C78-8D63-065E906309F1}" srcOrd="3" destOrd="0" presId="urn:microsoft.com/office/officeart/2005/8/layout/chevron2"/>
    <dgm:cxn modelId="{1AA65AD4-F5F7-40E3-9447-610299D688BC}" type="presParOf" srcId="{CE5DAD4F-63A9-4391-8D9A-4FEA887EE31A}" destId="{91D334D0-0720-4DEB-B115-BF8C211D62E1}" srcOrd="4" destOrd="0" presId="urn:microsoft.com/office/officeart/2005/8/layout/chevron2"/>
    <dgm:cxn modelId="{44983C98-1471-4359-BC36-A48B00FCEA84}" type="presParOf" srcId="{91D334D0-0720-4DEB-B115-BF8C211D62E1}" destId="{7D954A54-BE70-4438-8CD0-75E50AAE3F0A}" srcOrd="0" destOrd="0" presId="urn:microsoft.com/office/officeart/2005/8/layout/chevron2"/>
    <dgm:cxn modelId="{616538EA-D3FD-40DB-A844-5588D987B4B4}" type="presParOf" srcId="{91D334D0-0720-4DEB-B115-BF8C211D62E1}" destId="{65EDB895-385B-48E5-B0F7-EA1A4F118557}" srcOrd="1" destOrd="0" presId="urn:microsoft.com/office/officeart/2005/8/layout/chevron2"/>
    <dgm:cxn modelId="{3E077287-3D5C-4416-B534-380ABB352E41}" type="presParOf" srcId="{CE5DAD4F-63A9-4391-8D9A-4FEA887EE31A}" destId="{70EFB4B6-BD24-4839-A554-639A82AFE15C}" srcOrd="5" destOrd="0" presId="urn:microsoft.com/office/officeart/2005/8/layout/chevron2"/>
    <dgm:cxn modelId="{B53798B1-8C16-4AD3-BA80-09B8A18B5432}" type="presParOf" srcId="{CE5DAD4F-63A9-4391-8D9A-4FEA887EE31A}" destId="{00B3A973-4E7F-468C-99E0-A3BDACECFCF8}" srcOrd="6" destOrd="0" presId="urn:microsoft.com/office/officeart/2005/8/layout/chevron2"/>
    <dgm:cxn modelId="{9901A341-7A7A-46A7-AD55-A60C6F123158}" type="presParOf" srcId="{00B3A973-4E7F-468C-99E0-A3BDACECFCF8}" destId="{12DF279E-DBBD-4808-8854-CC6D0FCBDAD1}" srcOrd="0" destOrd="0" presId="urn:microsoft.com/office/officeart/2005/8/layout/chevron2"/>
    <dgm:cxn modelId="{C1536109-2DAC-41DF-B96B-1CE9C0CAA164}" type="presParOf" srcId="{00B3A973-4E7F-468C-99E0-A3BDACECFCF8}" destId="{CF8B0D19-33B5-44EE-B001-5C20C1B470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CE78C-D185-4000-82F4-BA1A6112A23E}"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151433E7-211E-45A0-85FF-C024AFED6161}">
      <dgm:prSet phldrT="[Text]"/>
      <dgm:spPr/>
      <dgm:t>
        <a:bodyPr/>
        <a:lstStyle/>
        <a:p>
          <a:r>
            <a:rPr lang="en-US" dirty="0" smtClean="0"/>
            <a:t>Reporting</a:t>
          </a:r>
          <a:endParaRPr lang="en-US" dirty="0"/>
        </a:p>
      </dgm:t>
    </dgm:pt>
    <dgm:pt modelId="{4F1C37EC-8494-44EA-A2E2-4201DCE22A47}" type="parTrans" cxnId="{18E59067-2CE7-4358-8F1E-BD8CA82FED6D}">
      <dgm:prSet/>
      <dgm:spPr/>
      <dgm:t>
        <a:bodyPr/>
        <a:lstStyle/>
        <a:p>
          <a:endParaRPr lang="en-US"/>
        </a:p>
      </dgm:t>
    </dgm:pt>
    <dgm:pt modelId="{6D2A4158-F7C3-4D6D-AA3A-D45D88935366}" type="sibTrans" cxnId="{18E59067-2CE7-4358-8F1E-BD8CA82FED6D}">
      <dgm:prSet/>
      <dgm:spPr/>
      <dgm:t>
        <a:bodyPr/>
        <a:lstStyle/>
        <a:p>
          <a:endParaRPr lang="en-US"/>
        </a:p>
      </dgm:t>
    </dgm:pt>
    <dgm:pt modelId="{32EC303D-9C89-4011-B6C8-908463019EC4}">
      <dgm:prSet phldrT="[Text]" custT="1"/>
      <dgm:spPr/>
      <dgm:t>
        <a:bodyPr/>
        <a:lstStyle/>
        <a:p>
          <a:r>
            <a:rPr lang="en-US" sz="1600" dirty="0" smtClean="0"/>
            <a:t>PI/Department completes required programmatic reports. </a:t>
          </a:r>
          <a:endParaRPr lang="en-US" sz="1600" dirty="0"/>
        </a:p>
      </dgm:t>
    </dgm:pt>
    <dgm:pt modelId="{298B51F7-0399-413F-8D1D-0F7C6230FB65}" type="parTrans" cxnId="{1DE9E4AA-A33D-4564-9AA8-97F86B48C08E}">
      <dgm:prSet/>
      <dgm:spPr/>
      <dgm:t>
        <a:bodyPr/>
        <a:lstStyle/>
        <a:p>
          <a:endParaRPr lang="en-US"/>
        </a:p>
      </dgm:t>
    </dgm:pt>
    <dgm:pt modelId="{EF0C6A18-0F33-4F10-9085-DECF46E61B43}" type="sibTrans" cxnId="{1DE9E4AA-A33D-4564-9AA8-97F86B48C08E}">
      <dgm:prSet/>
      <dgm:spPr/>
      <dgm:t>
        <a:bodyPr/>
        <a:lstStyle/>
        <a:p>
          <a:endParaRPr lang="en-US"/>
        </a:p>
      </dgm:t>
    </dgm:pt>
    <dgm:pt modelId="{A58982A4-0993-4516-8549-A2D15AD8450A}">
      <dgm:prSet phldrT="[Text]" custT="1"/>
      <dgm:spPr/>
      <dgm:t>
        <a:bodyPr/>
        <a:lstStyle/>
        <a:p>
          <a:r>
            <a:rPr lang="en-US" sz="1600" dirty="0" smtClean="0"/>
            <a:t>CGA prepares required financial reports.</a:t>
          </a:r>
          <a:endParaRPr lang="en-US" sz="1600" dirty="0"/>
        </a:p>
      </dgm:t>
    </dgm:pt>
    <dgm:pt modelId="{2C32B89C-1CB5-4020-BA85-522652B1BFFD}" type="parTrans" cxnId="{D84CAB6D-1DC2-4F66-93B1-40C217EA2BE8}">
      <dgm:prSet/>
      <dgm:spPr/>
      <dgm:t>
        <a:bodyPr/>
        <a:lstStyle/>
        <a:p>
          <a:endParaRPr lang="en-US"/>
        </a:p>
      </dgm:t>
    </dgm:pt>
    <dgm:pt modelId="{3D761A94-56A5-4DCF-931A-106908646486}" type="sibTrans" cxnId="{D84CAB6D-1DC2-4F66-93B1-40C217EA2BE8}">
      <dgm:prSet/>
      <dgm:spPr/>
      <dgm:t>
        <a:bodyPr/>
        <a:lstStyle/>
        <a:p>
          <a:endParaRPr lang="en-US"/>
        </a:p>
      </dgm:t>
    </dgm:pt>
    <dgm:pt modelId="{D8737161-5DE7-4AF8-8478-E4A7DEE0B2DC}">
      <dgm:prSet phldrT="[Text]"/>
      <dgm:spPr/>
      <dgm:t>
        <a:bodyPr/>
        <a:lstStyle/>
        <a:p>
          <a:r>
            <a:rPr lang="en-US" dirty="0" smtClean="0"/>
            <a:t>Billing</a:t>
          </a:r>
          <a:endParaRPr lang="en-US" dirty="0"/>
        </a:p>
      </dgm:t>
    </dgm:pt>
    <dgm:pt modelId="{9C402B43-3B9A-4F10-8129-44C851519DEC}" type="parTrans" cxnId="{0576944A-7885-4743-8ADA-62320C11AA69}">
      <dgm:prSet/>
      <dgm:spPr/>
      <dgm:t>
        <a:bodyPr/>
        <a:lstStyle/>
        <a:p>
          <a:endParaRPr lang="en-US"/>
        </a:p>
      </dgm:t>
    </dgm:pt>
    <dgm:pt modelId="{963A96E1-E5C3-4C64-9DC3-1CC7216B881D}" type="sibTrans" cxnId="{0576944A-7885-4743-8ADA-62320C11AA69}">
      <dgm:prSet/>
      <dgm:spPr/>
      <dgm:t>
        <a:bodyPr/>
        <a:lstStyle/>
        <a:p>
          <a:endParaRPr lang="en-US"/>
        </a:p>
      </dgm:t>
    </dgm:pt>
    <dgm:pt modelId="{04688AF4-BADC-4175-B194-3C2FBD131FA1}">
      <dgm:prSet phldrT="[Text]" custT="1"/>
      <dgm:spPr/>
      <dgm:t>
        <a:bodyPr/>
        <a:lstStyle/>
        <a:p>
          <a:r>
            <a:rPr lang="en-US" sz="1600" dirty="0" smtClean="0"/>
            <a:t>CGA or department, as determined, submits invoices to sponsor for advance or reimbursement.</a:t>
          </a:r>
          <a:endParaRPr lang="en-US" sz="1600" dirty="0"/>
        </a:p>
      </dgm:t>
    </dgm:pt>
    <dgm:pt modelId="{32BC2F35-ECBA-4F8D-A91C-CAAD56CC624C}" type="parTrans" cxnId="{A03CA799-372E-4C96-A30C-33261C4EC95C}">
      <dgm:prSet/>
      <dgm:spPr/>
      <dgm:t>
        <a:bodyPr/>
        <a:lstStyle/>
        <a:p>
          <a:endParaRPr lang="en-US"/>
        </a:p>
      </dgm:t>
    </dgm:pt>
    <dgm:pt modelId="{6051DA5E-6484-4FC5-A898-6B041F3E08D7}" type="sibTrans" cxnId="{A03CA799-372E-4C96-A30C-33261C4EC95C}">
      <dgm:prSet/>
      <dgm:spPr/>
      <dgm:t>
        <a:bodyPr/>
        <a:lstStyle/>
        <a:p>
          <a:endParaRPr lang="en-US"/>
        </a:p>
      </dgm:t>
    </dgm:pt>
    <dgm:pt modelId="{E7F523FA-7BA2-475F-879E-7F7840A0E990}">
      <dgm:prSet phldrT="[Text]"/>
      <dgm:spPr/>
      <dgm:t>
        <a:bodyPr/>
        <a:lstStyle/>
        <a:p>
          <a:r>
            <a:rPr lang="en-US" dirty="0" smtClean="0"/>
            <a:t>Project Personnel</a:t>
          </a:r>
          <a:endParaRPr lang="en-US" dirty="0"/>
        </a:p>
      </dgm:t>
    </dgm:pt>
    <dgm:pt modelId="{71F0B952-EE25-498B-B313-70A327BCDC3C}" type="parTrans" cxnId="{45CD3BE1-575B-4DEA-A628-5B76A7405943}">
      <dgm:prSet/>
      <dgm:spPr/>
      <dgm:t>
        <a:bodyPr/>
        <a:lstStyle/>
        <a:p>
          <a:endParaRPr lang="en-US"/>
        </a:p>
      </dgm:t>
    </dgm:pt>
    <dgm:pt modelId="{6BFAB66B-6C0B-48BB-811B-1A8FFB430D0B}" type="sibTrans" cxnId="{45CD3BE1-575B-4DEA-A628-5B76A7405943}">
      <dgm:prSet/>
      <dgm:spPr/>
      <dgm:t>
        <a:bodyPr/>
        <a:lstStyle/>
        <a:p>
          <a:endParaRPr lang="en-US"/>
        </a:p>
      </dgm:t>
    </dgm:pt>
    <dgm:pt modelId="{2C99BA8F-6A32-4079-A766-54EB32FEDEC5}">
      <dgm:prSet phldrT="[Text]" custT="1"/>
      <dgm:spPr/>
      <dgm:t>
        <a:bodyPr/>
        <a:lstStyle/>
        <a:p>
          <a:r>
            <a:rPr lang="en-US" sz="1600" dirty="0" smtClean="0"/>
            <a:t>Department completes </a:t>
          </a:r>
          <a:r>
            <a:rPr lang="en-US" sz="1600" dirty="0" err="1" smtClean="0"/>
            <a:t>ePAF</a:t>
          </a:r>
          <a:r>
            <a:rPr lang="en-US" sz="1600" dirty="0" smtClean="0"/>
            <a:t> and/or LRD to allocate salary charges to new fund.</a:t>
          </a:r>
          <a:endParaRPr lang="en-US" sz="1600" dirty="0"/>
        </a:p>
      </dgm:t>
    </dgm:pt>
    <dgm:pt modelId="{55B47419-ACB7-4BEF-997F-4D967E5829EF}" type="parTrans" cxnId="{6E55171C-2CE8-4A2D-B995-7181C493D204}">
      <dgm:prSet/>
      <dgm:spPr/>
      <dgm:t>
        <a:bodyPr/>
        <a:lstStyle/>
        <a:p>
          <a:endParaRPr lang="en-US"/>
        </a:p>
      </dgm:t>
    </dgm:pt>
    <dgm:pt modelId="{85DD95E7-12BE-4124-B456-F79BECE189A3}" type="sibTrans" cxnId="{6E55171C-2CE8-4A2D-B995-7181C493D204}">
      <dgm:prSet/>
      <dgm:spPr/>
      <dgm:t>
        <a:bodyPr/>
        <a:lstStyle/>
        <a:p>
          <a:endParaRPr lang="en-US"/>
        </a:p>
      </dgm:t>
    </dgm:pt>
    <dgm:pt modelId="{891424D8-06EA-4EAA-87A4-4EB2F6363678}">
      <dgm:prSet phldrT="[Text]"/>
      <dgm:spPr/>
      <dgm:t>
        <a:bodyPr/>
        <a:lstStyle/>
        <a:p>
          <a:r>
            <a:rPr lang="en-US" dirty="0" smtClean="0"/>
            <a:t>Other Project Expenditures</a:t>
          </a:r>
          <a:endParaRPr lang="en-US" dirty="0"/>
        </a:p>
      </dgm:t>
    </dgm:pt>
    <dgm:pt modelId="{67F73B5B-91BA-46F8-A0A1-0AF7DE9AA273}" type="parTrans" cxnId="{A7CC4166-7670-4CC5-959F-1444FE62BD90}">
      <dgm:prSet/>
      <dgm:spPr/>
      <dgm:t>
        <a:bodyPr/>
        <a:lstStyle/>
        <a:p>
          <a:endParaRPr lang="en-US"/>
        </a:p>
      </dgm:t>
    </dgm:pt>
    <dgm:pt modelId="{5D4A1EBE-30AE-4302-B050-92B56E5E0FD1}" type="sibTrans" cxnId="{A7CC4166-7670-4CC5-959F-1444FE62BD90}">
      <dgm:prSet/>
      <dgm:spPr/>
      <dgm:t>
        <a:bodyPr/>
        <a:lstStyle/>
        <a:p>
          <a:endParaRPr lang="en-US"/>
        </a:p>
      </dgm:t>
    </dgm:pt>
    <dgm:pt modelId="{D6ADE267-F284-426C-B7FE-B623AB534A48}">
      <dgm:prSet phldrT="[Text]" custT="1"/>
      <dgm:spPr/>
      <dgm:t>
        <a:bodyPr/>
        <a:lstStyle/>
        <a:p>
          <a:r>
            <a:rPr lang="en-US" sz="1600" dirty="0" smtClean="0"/>
            <a:t>Department procures goods and services following the Purchasing Manual guidelines.</a:t>
          </a:r>
          <a:endParaRPr lang="en-US" sz="1600" dirty="0"/>
        </a:p>
      </dgm:t>
    </dgm:pt>
    <dgm:pt modelId="{8C3C6903-3E24-43FF-969C-96143679AF5F}" type="parTrans" cxnId="{8FA725E3-6C34-4F3F-85BC-899A9DDF6AD9}">
      <dgm:prSet/>
      <dgm:spPr/>
      <dgm:t>
        <a:bodyPr/>
        <a:lstStyle/>
        <a:p>
          <a:endParaRPr lang="en-US"/>
        </a:p>
      </dgm:t>
    </dgm:pt>
    <dgm:pt modelId="{4432A311-F773-4429-BE0C-760ABE6D27F0}" type="sibTrans" cxnId="{8FA725E3-6C34-4F3F-85BC-899A9DDF6AD9}">
      <dgm:prSet/>
      <dgm:spPr/>
      <dgm:t>
        <a:bodyPr/>
        <a:lstStyle/>
        <a:p>
          <a:endParaRPr lang="en-US"/>
        </a:p>
      </dgm:t>
    </dgm:pt>
    <dgm:pt modelId="{CE5DAD4F-63A9-4391-8D9A-4FEA887EE31A}" type="pres">
      <dgm:prSet presAssocID="{5D1CE78C-D185-4000-82F4-BA1A6112A23E}" presName="linearFlow" presStyleCnt="0">
        <dgm:presLayoutVars>
          <dgm:dir/>
          <dgm:animLvl val="lvl"/>
          <dgm:resizeHandles val="exact"/>
        </dgm:presLayoutVars>
      </dgm:prSet>
      <dgm:spPr/>
      <dgm:t>
        <a:bodyPr/>
        <a:lstStyle/>
        <a:p>
          <a:endParaRPr lang="en-US"/>
        </a:p>
      </dgm:t>
    </dgm:pt>
    <dgm:pt modelId="{6AD2DCF5-5BA1-40BA-B607-6C5ABBFFE8CA}" type="pres">
      <dgm:prSet presAssocID="{E7F523FA-7BA2-475F-879E-7F7840A0E990}" presName="composite" presStyleCnt="0"/>
      <dgm:spPr/>
    </dgm:pt>
    <dgm:pt modelId="{671A4108-DDBB-44E4-B202-1CC2847A303D}" type="pres">
      <dgm:prSet presAssocID="{E7F523FA-7BA2-475F-879E-7F7840A0E990}" presName="parentText" presStyleLbl="alignNode1" presStyleIdx="0" presStyleCnt="4">
        <dgm:presLayoutVars>
          <dgm:chMax val="1"/>
          <dgm:bulletEnabled val="1"/>
        </dgm:presLayoutVars>
      </dgm:prSet>
      <dgm:spPr/>
      <dgm:t>
        <a:bodyPr/>
        <a:lstStyle/>
        <a:p>
          <a:endParaRPr lang="en-US"/>
        </a:p>
      </dgm:t>
    </dgm:pt>
    <dgm:pt modelId="{0BD27CDB-2E7D-4708-A8AA-1542370F0438}" type="pres">
      <dgm:prSet presAssocID="{E7F523FA-7BA2-475F-879E-7F7840A0E990}" presName="descendantText" presStyleLbl="alignAcc1" presStyleIdx="0" presStyleCnt="4">
        <dgm:presLayoutVars>
          <dgm:bulletEnabled val="1"/>
        </dgm:presLayoutVars>
      </dgm:prSet>
      <dgm:spPr/>
      <dgm:t>
        <a:bodyPr/>
        <a:lstStyle/>
        <a:p>
          <a:endParaRPr lang="en-US"/>
        </a:p>
      </dgm:t>
    </dgm:pt>
    <dgm:pt modelId="{147F08CC-4227-4AFA-B660-DC10873AAE51}" type="pres">
      <dgm:prSet presAssocID="{6BFAB66B-6C0B-48BB-811B-1A8FFB430D0B}" presName="sp" presStyleCnt="0"/>
      <dgm:spPr/>
    </dgm:pt>
    <dgm:pt modelId="{00F78279-63AA-4C08-BBBB-688277990F3A}" type="pres">
      <dgm:prSet presAssocID="{891424D8-06EA-4EAA-87A4-4EB2F6363678}" presName="composite" presStyleCnt="0"/>
      <dgm:spPr/>
    </dgm:pt>
    <dgm:pt modelId="{F97B823E-5254-4DF8-83C0-C44786A706AD}" type="pres">
      <dgm:prSet presAssocID="{891424D8-06EA-4EAA-87A4-4EB2F6363678}" presName="parentText" presStyleLbl="alignNode1" presStyleIdx="1" presStyleCnt="4">
        <dgm:presLayoutVars>
          <dgm:chMax val="1"/>
          <dgm:bulletEnabled val="1"/>
        </dgm:presLayoutVars>
      </dgm:prSet>
      <dgm:spPr/>
      <dgm:t>
        <a:bodyPr/>
        <a:lstStyle/>
        <a:p>
          <a:endParaRPr lang="en-US"/>
        </a:p>
      </dgm:t>
    </dgm:pt>
    <dgm:pt modelId="{3196F6F4-9EDE-42D4-8D8C-BA413B00B5C6}" type="pres">
      <dgm:prSet presAssocID="{891424D8-06EA-4EAA-87A4-4EB2F6363678}" presName="descendantText" presStyleLbl="alignAcc1" presStyleIdx="1" presStyleCnt="4">
        <dgm:presLayoutVars>
          <dgm:bulletEnabled val="1"/>
        </dgm:presLayoutVars>
      </dgm:prSet>
      <dgm:spPr/>
      <dgm:t>
        <a:bodyPr/>
        <a:lstStyle/>
        <a:p>
          <a:endParaRPr lang="en-US"/>
        </a:p>
      </dgm:t>
    </dgm:pt>
    <dgm:pt modelId="{7B0EC467-1668-4701-A519-127545FD7357}" type="pres">
      <dgm:prSet presAssocID="{5D4A1EBE-30AE-4302-B050-92B56E5E0FD1}" presName="sp" presStyleCnt="0"/>
      <dgm:spPr/>
    </dgm:pt>
    <dgm:pt modelId="{7B3D3E0A-66FF-430B-AC3C-225B0EF1DEB4}" type="pres">
      <dgm:prSet presAssocID="{D8737161-5DE7-4AF8-8478-E4A7DEE0B2DC}" presName="composite" presStyleCnt="0"/>
      <dgm:spPr/>
    </dgm:pt>
    <dgm:pt modelId="{794C98E6-8ACC-42EE-A429-6ECBFB96E39C}" type="pres">
      <dgm:prSet presAssocID="{D8737161-5DE7-4AF8-8478-E4A7DEE0B2DC}" presName="parentText" presStyleLbl="alignNode1" presStyleIdx="2" presStyleCnt="4">
        <dgm:presLayoutVars>
          <dgm:chMax val="1"/>
          <dgm:bulletEnabled val="1"/>
        </dgm:presLayoutVars>
      </dgm:prSet>
      <dgm:spPr/>
      <dgm:t>
        <a:bodyPr/>
        <a:lstStyle/>
        <a:p>
          <a:endParaRPr lang="en-US"/>
        </a:p>
      </dgm:t>
    </dgm:pt>
    <dgm:pt modelId="{BF95F208-B574-4984-AC6E-A7D41F9A8684}" type="pres">
      <dgm:prSet presAssocID="{D8737161-5DE7-4AF8-8478-E4A7DEE0B2DC}" presName="descendantText" presStyleLbl="alignAcc1" presStyleIdx="2" presStyleCnt="4">
        <dgm:presLayoutVars>
          <dgm:bulletEnabled val="1"/>
        </dgm:presLayoutVars>
      </dgm:prSet>
      <dgm:spPr/>
      <dgm:t>
        <a:bodyPr/>
        <a:lstStyle/>
        <a:p>
          <a:endParaRPr lang="en-US"/>
        </a:p>
      </dgm:t>
    </dgm:pt>
    <dgm:pt modelId="{3C44B803-8D9C-41BE-86C3-46D9C2D60D8A}" type="pres">
      <dgm:prSet presAssocID="{963A96E1-E5C3-4C64-9DC3-1CC7216B881D}" presName="sp" presStyleCnt="0"/>
      <dgm:spPr/>
    </dgm:pt>
    <dgm:pt modelId="{C4736920-77E3-4A23-ACA2-A82A36ED947A}" type="pres">
      <dgm:prSet presAssocID="{151433E7-211E-45A0-85FF-C024AFED6161}" presName="composite" presStyleCnt="0"/>
      <dgm:spPr/>
    </dgm:pt>
    <dgm:pt modelId="{C2167080-0D88-493A-82BE-71EC26D95ADB}" type="pres">
      <dgm:prSet presAssocID="{151433E7-211E-45A0-85FF-C024AFED6161}" presName="parentText" presStyleLbl="alignNode1" presStyleIdx="3" presStyleCnt="4">
        <dgm:presLayoutVars>
          <dgm:chMax val="1"/>
          <dgm:bulletEnabled val="1"/>
        </dgm:presLayoutVars>
      </dgm:prSet>
      <dgm:spPr/>
      <dgm:t>
        <a:bodyPr/>
        <a:lstStyle/>
        <a:p>
          <a:endParaRPr lang="en-US"/>
        </a:p>
      </dgm:t>
    </dgm:pt>
    <dgm:pt modelId="{2DA8947F-3631-415D-9B46-89309D6ACB44}" type="pres">
      <dgm:prSet presAssocID="{151433E7-211E-45A0-85FF-C024AFED6161}" presName="descendantText" presStyleLbl="alignAcc1" presStyleIdx="3" presStyleCnt="4">
        <dgm:presLayoutVars>
          <dgm:bulletEnabled val="1"/>
        </dgm:presLayoutVars>
      </dgm:prSet>
      <dgm:spPr/>
      <dgm:t>
        <a:bodyPr/>
        <a:lstStyle/>
        <a:p>
          <a:endParaRPr lang="en-US"/>
        </a:p>
      </dgm:t>
    </dgm:pt>
  </dgm:ptLst>
  <dgm:cxnLst>
    <dgm:cxn modelId="{6E55171C-2CE8-4A2D-B995-7181C493D204}" srcId="{E7F523FA-7BA2-475F-879E-7F7840A0E990}" destId="{2C99BA8F-6A32-4079-A766-54EB32FEDEC5}" srcOrd="0" destOrd="0" parTransId="{55B47419-ACB7-4BEF-997F-4D967E5829EF}" sibTransId="{85DD95E7-12BE-4124-B456-F79BECE189A3}"/>
    <dgm:cxn modelId="{EB61D141-13D7-47F3-BA11-A635629B652C}" type="presOf" srcId="{E7F523FA-7BA2-475F-879E-7F7840A0E990}" destId="{671A4108-DDBB-44E4-B202-1CC2847A303D}" srcOrd="0" destOrd="0" presId="urn:microsoft.com/office/officeart/2005/8/layout/chevron2"/>
    <dgm:cxn modelId="{6B152CB2-7935-49C6-BA40-7C6026A5E56C}" type="presOf" srcId="{A58982A4-0993-4516-8549-A2D15AD8450A}" destId="{2DA8947F-3631-415D-9B46-89309D6ACB44}" srcOrd="0" destOrd="1" presId="urn:microsoft.com/office/officeart/2005/8/layout/chevron2"/>
    <dgm:cxn modelId="{A7CC4166-7670-4CC5-959F-1444FE62BD90}" srcId="{5D1CE78C-D185-4000-82F4-BA1A6112A23E}" destId="{891424D8-06EA-4EAA-87A4-4EB2F6363678}" srcOrd="1" destOrd="0" parTransId="{67F73B5B-91BA-46F8-A0A1-0AF7DE9AA273}" sibTransId="{5D4A1EBE-30AE-4302-B050-92B56E5E0FD1}"/>
    <dgm:cxn modelId="{74923D34-5AA6-49CC-83C6-82C91B864AFC}" type="presOf" srcId="{04688AF4-BADC-4175-B194-3C2FBD131FA1}" destId="{BF95F208-B574-4984-AC6E-A7D41F9A8684}" srcOrd="0" destOrd="0" presId="urn:microsoft.com/office/officeart/2005/8/layout/chevron2"/>
    <dgm:cxn modelId="{D84CAB6D-1DC2-4F66-93B1-40C217EA2BE8}" srcId="{151433E7-211E-45A0-85FF-C024AFED6161}" destId="{A58982A4-0993-4516-8549-A2D15AD8450A}" srcOrd="1" destOrd="0" parTransId="{2C32B89C-1CB5-4020-BA85-522652B1BFFD}" sibTransId="{3D761A94-56A5-4DCF-931A-106908646486}"/>
    <dgm:cxn modelId="{8FA725E3-6C34-4F3F-85BC-899A9DDF6AD9}" srcId="{891424D8-06EA-4EAA-87A4-4EB2F6363678}" destId="{D6ADE267-F284-426C-B7FE-B623AB534A48}" srcOrd="0" destOrd="0" parTransId="{8C3C6903-3E24-43FF-969C-96143679AF5F}" sibTransId="{4432A311-F773-4429-BE0C-760ABE6D27F0}"/>
    <dgm:cxn modelId="{B606C555-8656-4E56-9E0F-94FA511F102E}" type="presOf" srcId="{32EC303D-9C89-4011-B6C8-908463019EC4}" destId="{2DA8947F-3631-415D-9B46-89309D6ACB44}" srcOrd="0" destOrd="0" presId="urn:microsoft.com/office/officeart/2005/8/layout/chevron2"/>
    <dgm:cxn modelId="{18E59067-2CE7-4358-8F1E-BD8CA82FED6D}" srcId="{5D1CE78C-D185-4000-82F4-BA1A6112A23E}" destId="{151433E7-211E-45A0-85FF-C024AFED6161}" srcOrd="3" destOrd="0" parTransId="{4F1C37EC-8494-44EA-A2E2-4201DCE22A47}" sibTransId="{6D2A4158-F7C3-4D6D-AA3A-D45D88935366}"/>
    <dgm:cxn modelId="{A03CA799-372E-4C96-A30C-33261C4EC95C}" srcId="{D8737161-5DE7-4AF8-8478-E4A7DEE0B2DC}" destId="{04688AF4-BADC-4175-B194-3C2FBD131FA1}" srcOrd="0" destOrd="0" parTransId="{32BC2F35-ECBA-4F8D-A91C-CAAD56CC624C}" sibTransId="{6051DA5E-6484-4FC5-A898-6B041F3E08D7}"/>
    <dgm:cxn modelId="{1DE9E4AA-A33D-4564-9AA8-97F86B48C08E}" srcId="{151433E7-211E-45A0-85FF-C024AFED6161}" destId="{32EC303D-9C89-4011-B6C8-908463019EC4}" srcOrd="0" destOrd="0" parTransId="{298B51F7-0399-413F-8D1D-0F7C6230FB65}" sibTransId="{EF0C6A18-0F33-4F10-9085-DECF46E61B43}"/>
    <dgm:cxn modelId="{675B6B90-B2A4-4050-A077-0C7C9F7529BF}" type="presOf" srcId="{5D1CE78C-D185-4000-82F4-BA1A6112A23E}" destId="{CE5DAD4F-63A9-4391-8D9A-4FEA887EE31A}" srcOrd="0" destOrd="0" presId="urn:microsoft.com/office/officeart/2005/8/layout/chevron2"/>
    <dgm:cxn modelId="{EC078ABB-EC24-4A9D-BB9E-49B10F8FDF16}" type="presOf" srcId="{2C99BA8F-6A32-4079-A766-54EB32FEDEC5}" destId="{0BD27CDB-2E7D-4708-A8AA-1542370F0438}" srcOrd="0" destOrd="0" presId="urn:microsoft.com/office/officeart/2005/8/layout/chevron2"/>
    <dgm:cxn modelId="{02E6F835-500F-42D7-8AC2-882004B57DED}" type="presOf" srcId="{D8737161-5DE7-4AF8-8478-E4A7DEE0B2DC}" destId="{794C98E6-8ACC-42EE-A429-6ECBFB96E39C}" srcOrd="0" destOrd="0" presId="urn:microsoft.com/office/officeart/2005/8/layout/chevron2"/>
    <dgm:cxn modelId="{45CD3BE1-575B-4DEA-A628-5B76A7405943}" srcId="{5D1CE78C-D185-4000-82F4-BA1A6112A23E}" destId="{E7F523FA-7BA2-475F-879E-7F7840A0E990}" srcOrd="0" destOrd="0" parTransId="{71F0B952-EE25-498B-B313-70A327BCDC3C}" sibTransId="{6BFAB66B-6C0B-48BB-811B-1A8FFB430D0B}"/>
    <dgm:cxn modelId="{D52222A4-157D-4BD8-AF38-DD4A0EBAE614}" type="presOf" srcId="{151433E7-211E-45A0-85FF-C024AFED6161}" destId="{C2167080-0D88-493A-82BE-71EC26D95ADB}" srcOrd="0" destOrd="0" presId="urn:microsoft.com/office/officeart/2005/8/layout/chevron2"/>
    <dgm:cxn modelId="{0576944A-7885-4743-8ADA-62320C11AA69}" srcId="{5D1CE78C-D185-4000-82F4-BA1A6112A23E}" destId="{D8737161-5DE7-4AF8-8478-E4A7DEE0B2DC}" srcOrd="2" destOrd="0" parTransId="{9C402B43-3B9A-4F10-8129-44C851519DEC}" sibTransId="{963A96E1-E5C3-4C64-9DC3-1CC7216B881D}"/>
    <dgm:cxn modelId="{F6E9E096-B9F7-46DD-8F15-341FC03E3E3F}" type="presOf" srcId="{D6ADE267-F284-426C-B7FE-B623AB534A48}" destId="{3196F6F4-9EDE-42D4-8D8C-BA413B00B5C6}" srcOrd="0" destOrd="0" presId="urn:microsoft.com/office/officeart/2005/8/layout/chevron2"/>
    <dgm:cxn modelId="{FF41A85E-C17F-4F3A-8BE9-EA5B93190D0D}" type="presOf" srcId="{891424D8-06EA-4EAA-87A4-4EB2F6363678}" destId="{F97B823E-5254-4DF8-83C0-C44786A706AD}" srcOrd="0" destOrd="0" presId="urn:microsoft.com/office/officeart/2005/8/layout/chevron2"/>
    <dgm:cxn modelId="{9ABF4813-CB82-4165-9612-D311BA995319}" type="presParOf" srcId="{CE5DAD4F-63A9-4391-8D9A-4FEA887EE31A}" destId="{6AD2DCF5-5BA1-40BA-B607-6C5ABBFFE8CA}" srcOrd="0" destOrd="0" presId="urn:microsoft.com/office/officeart/2005/8/layout/chevron2"/>
    <dgm:cxn modelId="{2943A191-1F3F-4CD1-94EB-F212D6D14E02}" type="presParOf" srcId="{6AD2DCF5-5BA1-40BA-B607-6C5ABBFFE8CA}" destId="{671A4108-DDBB-44E4-B202-1CC2847A303D}" srcOrd="0" destOrd="0" presId="urn:microsoft.com/office/officeart/2005/8/layout/chevron2"/>
    <dgm:cxn modelId="{CA833FA5-6038-4476-9AD0-D9CF7182AA82}" type="presParOf" srcId="{6AD2DCF5-5BA1-40BA-B607-6C5ABBFFE8CA}" destId="{0BD27CDB-2E7D-4708-A8AA-1542370F0438}" srcOrd="1" destOrd="0" presId="urn:microsoft.com/office/officeart/2005/8/layout/chevron2"/>
    <dgm:cxn modelId="{EDC37D0C-167F-4CF9-98F0-65E27CECC733}" type="presParOf" srcId="{CE5DAD4F-63A9-4391-8D9A-4FEA887EE31A}" destId="{147F08CC-4227-4AFA-B660-DC10873AAE51}" srcOrd="1" destOrd="0" presId="urn:microsoft.com/office/officeart/2005/8/layout/chevron2"/>
    <dgm:cxn modelId="{482F9DB1-0A23-4B9C-A42A-BA19D45E5729}" type="presParOf" srcId="{CE5DAD4F-63A9-4391-8D9A-4FEA887EE31A}" destId="{00F78279-63AA-4C08-BBBB-688277990F3A}" srcOrd="2" destOrd="0" presId="urn:microsoft.com/office/officeart/2005/8/layout/chevron2"/>
    <dgm:cxn modelId="{F34F146B-6C71-44EA-97D7-8A5A46D0F924}" type="presParOf" srcId="{00F78279-63AA-4C08-BBBB-688277990F3A}" destId="{F97B823E-5254-4DF8-83C0-C44786A706AD}" srcOrd="0" destOrd="0" presId="urn:microsoft.com/office/officeart/2005/8/layout/chevron2"/>
    <dgm:cxn modelId="{3BBF48F6-8A2F-42AB-9D15-99C24DE4E5C0}" type="presParOf" srcId="{00F78279-63AA-4C08-BBBB-688277990F3A}" destId="{3196F6F4-9EDE-42D4-8D8C-BA413B00B5C6}" srcOrd="1" destOrd="0" presId="urn:microsoft.com/office/officeart/2005/8/layout/chevron2"/>
    <dgm:cxn modelId="{B957F99E-BE35-463D-8062-E2811ACF7B05}" type="presParOf" srcId="{CE5DAD4F-63A9-4391-8D9A-4FEA887EE31A}" destId="{7B0EC467-1668-4701-A519-127545FD7357}" srcOrd="3" destOrd="0" presId="urn:microsoft.com/office/officeart/2005/8/layout/chevron2"/>
    <dgm:cxn modelId="{91133974-68DD-4071-AF07-965B2185DCB2}" type="presParOf" srcId="{CE5DAD4F-63A9-4391-8D9A-4FEA887EE31A}" destId="{7B3D3E0A-66FF-430B-AC3C-225B0EF1DEB4}" srcOrd="4" destOrd="0" presId="urn:microsoft.com/office/officeart/2005/8/layout/chevron2"/>
    <dgm:cxn modelId="{9D6C6C71-44C4-4A27-9143-A69F6AFD2365}" type="presParOf" srcId="{7B3D3E0A-66FF-430B-AC3C-225B0EF1DEB4}" destId="{794C98E6-8ACC-42EE-A429-6ECBFB96E39C}" srcOrd="0" destOrd="0" presId="urn:microsoft.com/office/officeart/2005/8/layout/chevron2"/>
    <dgm:cxn modelId="{380F8656-9618-4AA8-AEEC-50B8647803F7}" type="presParOf" srcId="{7B3D3E0A-66FF-430B-AC3C-225B0EF1DEB4}" destId="{BF95F208-B574-4984-AC6E-A7D41F9A8684}" srcOrd="1" destOrd="0" presId="urn:microsoft.com/office/officeart/2005/8/layout/chevron2"/>
    <dgm:cxn modelId="{62CE7E30-2509-400F-B727-339252EAFB4B}" type="presParOf" srcId="{CE5DAD4F-63A9-4391-8D9A-4FEA887EE31A}" destId="{3C44B803-8D9C-41BE-86C3-46D9C2D60D8A}" srcOrd="5" destOrd="0" presId="urn:microsoft.com/office/officeart/2005/8/layout/chevron2"/>
    <dgm:cxn modelId="{9A364D57-FBA4-497E-A183-4D685B83D7E4}" type="presParOf" srcId="{CE5DAD4F-63A9-4391-8D9A-4FEA887EE31A}" destId="{C4736920-77E3-4A23-ACA2-A82A36ED947A}" srcOrd="6" destOrd="0" presId="urn:microsoft.com/office/officeart/2005/8/layout/chevron2"/>
    <dgm:cxn modelId="{F7EB4E51-5ED0-49DE-AEFE-A0E8DA299252}" type="presParOf" srcId="{C4736920-77E3-4A23-ACA2-A82A36ED947A}" destId="{C2167080-0D88-493A-82BE-71EC26D95ADB}" srcOrd="0" destOrd="0" presId="urn:microsoft.com/office/officeart/2005/8/layout/chevron2"/>
    <dgm:cxn modelId="{DA4CABA4-FC32-40AC-9DDD-097E87564A8C}" type="presParOf" srcId="{C4736920-77E3-4A23-ACA2-A82A36ED947A}" destId="{2DA8947F-3631-415D-9B46-89309D6ACB4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1CE78C-D185-4000-82F4-BA1A6112A23E}"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D8737161-5DE7-4AF8-8478-E4A7DEE0B2DC}">
      <dgm:prSet phldrT="[Text]"/>
      <dgm:spPr/>
      <dgm:t>
        <a:bodyPr/>
        <a:lstStyle/>
        <a:p>
          <a:r>
            <a:rPr lang="en-US" dirty="0" smtClean="0"/>
            <a:t>Termination Fund</a:t>
          </a:r>
          <a:endParaRPr lang="en-US" dirty="0"/>
        </a:p>
      </dgm:t>
    </dgm:pt>
    <dgm:pt modelId="{9C402B43-3B9A-4F10-8129-44C851519DEC}" type="parTrans" cxnId="{0576944A-7885-4743-8ADA-62320C11AA69}">
      <dgm:prSet/>
      <dgm:spPr/>
      <dgm:t>
        <a:bodyPr/>
        <a:lstStyle/>
        <a:p>
          <a:endParaRPr lang="en-US"/>
        </a:p>
      </dgm:t>
    </dgm:pt>
    <dgm:pt modelId="{963A96E1-E5C3-4C64-9DC3-1CC7216B881D}" type="sibTrans" cxnId="{0576944A-7885-4743-8ADA-62320C11AA69}">
      <dgm:prSet/>
      <dgm:spPr/>
      <dgm:t>
        <a:bodyPr/>
        <a:lstStyle/>
        <a:p>
          <a:endParaRPr lang="en-US"/>
        </a:p>
      </dgm:t>
    </dgm:pt>
    <dgm:pt modelId="{04688AF4-BADC-4175-B194-3C2FBD131FA1}">
      <dgm:prSet phldrT="[Text]" custT="1"/>
      <dgm:spPr/>
      <dgm:t>
        <a:bodyPr/>
        <a:lstStyle/>
        <a:p>
          <a:r>
            <a:rPr lang="en-US" sz="1600" dirty="0" smtClean="0"/>
            <a:t>Department requests to terminate the fund through the Terminate Fund System.</a:t>
          </a:r>
          <a:endParaRPr lang="en-US" sz="1600" dirty="0"/>
        </a:p>
      </dgm:t>
    </dgm:pt>
    <dgm:pt modelId="{32BC2F35-ECBA-4F8D-A91C-CAAD56CC624C}" type="parTrans" cxnId="{A03CA799-372E-4C96-A30C-33261C4EC95C}">
      <dgm:prSet/>
      <dgm:spPr/>
      <dgm:t>
        <a:bodyPr/>
        <a:lstStyle/>
        <a:p>
          <a:endParaRPr lang="en-US"/>
        </a:p>
      </dgm:t>
    </dgm:pt>
    <dgm:pt modelId="{6051DA5E-6484-4FC5-A898-6B041F3E08D7}" type="sibTrans" cxnId="{A03CA799-372E-4C96-A30C-33261C4EC95C}">
      <dgm:prSet/>
      <dgm:spPr/>
      <dgm:t>
        <a:bodyPr/>
        <a:lstStyle/>
        <a:p>
          <a:endParaRPr lang="en-US"/>
        </a:p>
      </dgm:t>
    </dgm:pt>
    <dgm:pt modelId="{E7F523FA-7BA2-475F-879E-7F7840A0E990}">
      <dgm:prSet phldrT="[Text]"/>
      <dgm:spPr/>
      <dgm:t>
        <a:bodyPr/>
        <a:lstStyle/>
        <a:p>
          <a:r>
            <a:rPr lang="en-US" dirty="0" smtClean="0"/>
            <a:t>Closeout</a:t>
          </a:r>
          <a:endParaRPr lang="en-US" dirty="0"/>
        </a:p>
      </dgm:t>
    </dgm:pt>
    <dgm:pt modelId="{71F0B952-EE25-498B-B313-70A327BCDC3C}" type="parTrans" cxnId="{45CD3BE1-575B-4DEA-A628-5B76A7405943}">
      <dgm:prSet/>
      <dgm:spPr/>
      <dgm:t>
        <a:bodyPr/>
        <a:lstStyle/>
        <a:p>
          <a:endParaRPr lang="en-US"/>
        </a:p>
      </dgm:t>
    </dgm:pt>
    <dgm:pt modelId="{6BFAB66B-6C0B-48BB-811B-1A8FFB430D0B}" type="sibTrans" cxnId="{45CD3BE1-575B-4DEA-A628-5B76A7405943}">
      <dgm:prSet/>
      <dgm:spPr/>
      <dgm:t>
        <a:bodyPr/>
        <a:lstStyle/>
        <a:p>
          <a:endParaRPr lang="en-US"/>
        </a:p>
      </dgm:t>
    </dgm:pt>
    <dgm:pt modelId="{2C99BA8F-6A32-4079-A766-54EB32FEDEC5}">
      <dgm:prSet phldrT="[Text]" custT="1"/>
      <dgm:spPr/>
      <dgm:t>
        <a:bodyPr/>
        <a:lstStyle/>
        <a:p>
          <a:r>
            <a:rPr lang="en-US" sz="1600" dirty="0" smtClean="0">
              <a:solidFill>
                <a:schemeClr val="tx1"/>
              </a:solidFill>
            </a:rPr>
            <a:t>Department reviews expenditures </a:t>
          </a:r>
          <a:r>
            <a:rPr lang="en-US" sz="1600" smtClean="0">
              <a:solidFill>
                <a:schemeClr val="tx1"/>
              </a:solidFill>
            </a:rPr>
            <a:t>and payments since </a:t>
          </a:r>
          <a:r>
            <a:rPr lang="en-US" sz="1600" dirty="0" smtClean="0">
              <a:solidFill>
                <a:schemeClr val="tx1"/>
              </a:solidFill>
            </a:rPr>
            <a:t>inception and any outstanding encumbrances.</a:t>
          </a:r>
          <a:endParaRPr lang="en-US" sz="1600" dirty="0">
            <a:solidFill>
              <a:schemeClr val="tx1"/>
            </a:solidFill>
          </a:endParaRPr>
        </a:p>
      </dgm:t>
    </dgm:pt>
    <dgm:pt modelId="{55B47419-ACB7-4BEF-997F-4D967E5829EF}" type="parTrans" cxnId="{6E55171C-2CE8-4A2D-B995-7181C493D204}">
      <dgm:prSet/>
      <dgm:spPr/>
      <dgm:t>
        <a:bodyPr/>
        <a:lstStyle/>
        <a:p>
          <a:endParaRPr lang="en-US"/>
        </a:p>
      </dgm:t>
    </dgm:pt>
    <dgm:pt modelId="{85DD95E7-12BE-4124-B456-F79BECE189A3}" type="sibTrans" cxnId="{6E55171C-2CE8-4A2D-B995-7181C493D204}">
      <dgm:prSet/>
      <dgm:spPr/>
      <dgm:t>
        <a:bodyPr/>
        <a:lstStyle/>
        <a:p>
          <a:endParaRPr lang="en-US"/>
        </a:p>
      </dgm:t>
    </dgm:pt>
    <dgm:pt modelId="{891424D8-06EA-4EAA-87A4-4EB2F6363678}">
      <dgm:prSet phldrT="[Text]"/>
      <dgm:spPr/>
      <dgm:t>
        <a:bodyPr/>
        <a:lstStyle/>
        <a:p>
          <a:r>
            <a:rPr lang="en-US" dirty="0" smtClean="0"/>
            <a:t>Final Reporting</a:t>
          </a:r>
          <a:endParaRPr lang="en-US" dirty="0"/>
        </a:p>
      </dgm:t>
    </dgm:pt>
    <dgm:pt modelId="{67F73B5B-91BA-46F8-A0A1-0AF7DE9AA273}" type="parTrans" cxnId="{A7CC4166-7670-4CC5-959F-1444FE62BD90}">
      <dgm:prSet/>
      <dgm:spPr/>
      <dgm:t>
        <a:bodyPr/>
        <a:lstStyle/>
        <a:p>
          <a:endParaRPr lang="en-US"/>
        </a:p>
      </dgm:t>
    </dgm:pt>
    <dgm:pt modelId="{5D4A1EBE-30AE-4302-B050-92B56E5E0FD1}" type="sibTrans" cxnId="{A7CC4166-7670-4CC5-959F-1444FE62BD90}">
      <dgm:prSet/>
      <dgm:spPr/>
      <dgm:t>
        <a:bodyPr/>
        <a:lstStyle/>
        <a:p>
          <a:endParaRPr lang="en-US"/>
        </a:p>
      </dgm:t>
    </dgm:pt>
    <dgm:pt modelId="{D6ADE267-F284-426C-B7FE-B623AB534A48}">
      <dgm:prSet phldrT="[Text]" custT="1"/>
      <dgm:spPr/>
      <dgm:t>
        <a:bodyPr/>
        <a:lstStyle/>
        <a:p>
          <a:r>
            <a:rPr lang="en-US" sz="1600" dirty="0" smtClean="0">
              <a:solidFill>
                <a:schemeClr val="tx1"/>
              </a:solidFill>
            </a:rPr>
            <a:t>Depending on grant, SP, IA, and CGA may submit final reports to sponsor.</a:t>
          </a:r>
          <a:endParaRPr lang="en-US" sz="1600" dirty="0"/>
        </a:p>
      </dgm:t>
    </dgm:pt>
    <dgm:pt modelId="{8C3C6903-3E24-43FF-969C-96143679AF5F}" type="parTrans" cxnId="{8FA725E3-6C34-4F3F-85BC-899A9DDF6AD9}">
      <dgm:prSet/>
      <dgm:spPr/>
      <dgm:t>
        <a:bodyPr/>
        <a:lstStyle/>
        <a:p>
          <a:endParaRPr lang="en-US"/>
        </a:p>
      </dgm:t>
    </dgm:pt>
    <dgm:pt modelId="{4432A311-F773-4429-BE0C-760ABE6D27F0}" type="sibTrans" cxnId="{8FA725E3-6C34-4F3F-85BC-899A9DDF6AD9}">
      <dgm:prSet/>
      <dgm:spPr/>
      <dgm:t>
        <a:bodyPr/>
        <a:lstStyle/>
        <a:p>
          <a:endParaRPr lang="en-US"/>
        </a:p>
      </dgm:t>
    </dgm:pt>
    <dgm:pt modelId="{88D2F391-B3FC-43C1-9B83-C24C312CCDAF}">
      <dgm:prSet phldrT="[Text]" custT="1"/>
      <dgm:spPr/>
      <dgm:t>
        <a:bodyPr/>
        <a:lstStyle/>
        <a:p>
          <a:r>
            <a:rPr lang="en-US" sz="1600" dirty="0" smtClean="0">
              <a:solidFill>
                <a:schemeClr val="tx1"/>
              </a:solidFill>
            </a:rPr>
            <a:t>CGA reviews expenditures since inception and final invoices.</a:t>
          </a:r>
        </a:p>
      </dgm:t>
    </dgm:pt>
    <dgm:pt modelId="{767516D6-1D47-4A88-B1CB-28AA3EF414B7}" type="parTrans" cxnId="{30E095A5-DC93-4C76-A42C-BB8CB02BDE9B}">
      <dgm:prSet/>
      <dgm:spPr/>
      <dgm:t>
        <a:bodyPr/>
        <a:lstStyle/>
        <a:p>
          <a:endParaRPr lang="en-US"/>
        </a:p>
      </dgm:t>
    </dgm:pt>
    <dgm:pt modelId="{AF7AD27D-F9EF-42FE-8E29-D16786A74F76}" type="sibTrans" cxnId="{30E095A5-DC93-4C76-A42C-BB8CB02BDE9B}">
      <dgm:prSet/>
      <dgm:spPr/>
      <dgm:t>
        <a:bodyPr/>
        <a:lstStyle/>
        <a:p>
          <a:endParaRPr lang="en-US"/>
        </a:p>
      </dgm:t>
    </dgm:pt>
    <dgm:pt modelId="{CE5DAD4F-63A9-4391-8D9A-4FEA887EE31A}" type="pres">
      <dgm:prSet presAssocID="{5D1CE78C-D185-4000-82F4-BA1A6112A23E}" presName="linearFlow" presStyleCnt="0">
        <dgm:presLayoutVars>
          <dgm:dir/>
          <dgm:animLvl val="lvl"/>
          <dgm:resizeHandles val="exact"/>
        </dgm:presLayoutVars>
      </dgm:prSet>
      <dgm:spPr/>
      <dgm:t>
        <a:bodyPr/>
        <a:lstStyle/>
        <a:p>
          <a:endParaRPr lang="en-US"/>
        </a:p>
      </dgm:t>
    </dgm:pt>
    <dgm:pt modelId="{6AD2DCF5-5BA1-40BA-B607-6C5ABBFFE8CA}" type="pres">
      <dgm:prSet presAssocID="{E7F523FA-7BA2-475F-879E-7F7840A0E990}" presName="composite" presStyleCnt="0"/>
      <dgm:spPr/>
    </dgm:pt>
    <dgm:pt modelId="{671A4108-DDBB-44E4-B202-1CC2847A303D}" type="pres">
      <dgm:prSet presAssocID="{E7F523FA-7BA2-475F-879E-7F7840A0E990}" presName="parentText" presStyleLbl="alignNode1" presStyleIdx="0" presStyleCnt="3">
        <dgm:presLayoutVars>
          <dgm:chMax val="1"/>
          <dgm:bulletEnabled val="1"/>
        </dgm:presLayoutVars>
      </dgm:prSet>
      <dgm:spPr/>
      <dgm:t>
        <a:bodyPr/>
        <a:lstStyle/>
        <a:p>
          <a:endParaRPr lang="en-US"/>
        </a:p>
      </dgm:t>
    </dgm:pt>
    <dgm:pt modelId="{0BD27CDB-2E7D-4708-A8AA-1542370F0438}" type="pres">
      <dgm:prSet presAssocID="{E7F523FA-7BA2-475F-879E-7F7840A0E990}" presName="descendantText" presStyleLbl="alignAcc1" presStyleIdx="0" presStyleCnt="3" custLinFactNeighborX="0" custLinFactNeighborY="-348">
        <dgm:presLayoutVars>
          <dgm:bulletEnabled val="1"/>
        </dgm:presLayoutVars>
      </dgm:prSet>
      <dgm:spPr/>
      <dgm:t>
        <a:bodyPr/>
        <a:lstStyle/>
        <a:p>
          <a:endParaRPr lang="en-US"/>
        </a:p>
      </dgm:t>
    </dgm:pt>
    <dgm:pt modelId="{147F08CC-4227-4AFA-B660-DC10873AAE51}" type="pres">
      <dgm:prSet presAssocID="{6BFAB66B-6C0B-48BB-811B-1A8FFB430D0B}" presName="sp" presStyleCnt="0"/>
      <dgm:spPr/>
    </dgm:pt>
    <dgm:pt modelId="{00F78279-63AA-4C08-BBBB-688277990F3A}" type="pres">
      <dgm:prSet presAssocID="{891424D8-06EA-4EAA-87A4-4EB2F6363678}" presName="composite" presStyleCnt="0"/>
      <dgm:spPr/>
    </dgm:pt>
    <dgm:pt modelId="{F97B823E-5254-4DF8-83C0-C44786A706AD}" type="pres">
      <dgm:prSet presAssocID="{891424D8-06EA-4EAA-87A4-4EB2F6363678}" presName="parentText" presStyleLbl="alignNode1" presStyleIdx="1" presStyleCnt="3">
        <dgm:presLayoutVars>
          <dgm:chMax val="1"/>
          <dgm:bulletEnabled val="1"/>
        </dgm:presLayoutVars>
      </dgm:prSet>
      <dgm:spPr/>
      <dgm:t>
        <a:bodyPr/>
        <a:lstStyle/>
        <a:p>
          <a:endParaRPr lang="en-US"/>
        </a:p>
      </dgm:t>
    </dgm:pt>
    <dgm:pt modelId="{3196F6F4-9EDE-42D4-8D8C-BA413B00B5C6}" type="pres">
      <dgm:prSet presAssocID="{891424D8-06EA-4EAA-87A4-4EB2F6363678}" presName="descendantText" presStyleLbl="alignAcc1" presStyleIdx="1" presStyleCnt="3">
        <dgm:presLayoutVars>
          <dgm:bulletEnabled val="1"/>
        </dgm:presLayoutVars>
      </dgm:prSet>
      <dgm:spPr/>
      <dgm:t>
        <a:bodyPr/>
        <a:lstStyle/>
        <a:p>
          <a:endParaRPr lang="en-US"/>
        </a:p>
      </dgm:t>
    </dgm:pt>
    <dgm:pt modelId="{7B0EC467-1668-4701-A519-127545FD7357}" type="pres">
      <dgm:prSet presAssocID="{5D4A1EBE-30AE-4302-B050-92B56E5E0FD1}" presName="sp" presStyleCnt="0"/>
      <dgm:spPr/>
    </dgm:pt>
    <dgm:pt modelId="{7B3D3E0A-66FF-430B-AC3C-225B0EF1DEB4}" type="pres">
      <dgm:prSet presAssocID="{D8737161-5DE7-4AF8-8478-E4A7DEE0B2DC}" presName="composite" presStyleCnt="0"/>
      <dgm:spPr/>
    </dgm:pt>
    <dgm:pt modelId="{794C98E6-8ACC-42EE-A429-6ECBFB96E39C}" type="pres">
      <dgm:prSet presAssocID="{D8737161-5DE7-4AF8-8478-E4A7DEE0B2DC}" presName="parentText" presStyleLbl="alignNode1" presStyleIdx="2" presStyleCnt="3">
        <dgm:presLayoutVars>
          <dgm:chMax val="1"/>
          <dgm:bulletEnabled val="1"/>
        </dgm:presLayoutVars>
      </dgm:prSet>
      <dgm:spPr/>
      <dgm:t>
        <a:bodyPr/>
        <a:lstStyle/>
        <a:p>
          <a:endParaRPr lang="en-US"/>
        </a:p>
      </dgm:t>
    </dgm:pt>
    <dgm:pt modelId="{BF95F208-B574-4984-AC6E-A7D41F9A8684}" type="pres">
      <dgm:prSet presAssocID="{D8737161-5DE7-4AF8-8478-E4A7DEE0B2DC}" presName="descendantText" presStyleLbl="alignAcc1" presStyleIdx="2" presStyleCnt="3">
        <dgm:presLayoutVars>
          <dgm:bulletEnabled val="1"/>
        </dgm:presLayoutVars>
      </dgm:prSet>
      <dgm:spPr/>
      <dgm:t>
        <a:bodyPr/>
        <a:lstStyle/>
        <a:p>
          <a:endParaRPr lang="en-US"/>
        </a:p>
      </dgm:t>
    </dgm:pt>
  </dgm:ptLst>
  <dgm:cxnLst>
    <dgm:cxn modelId="{FF41A85E-C17F-4F3A-8BE9-EA5B93190D0D}" type="presOf" srcId="{891424D8-06EA-4EAA-87A4-4EB2F6363678}" destId="{F97B823E-5254-4DF8-83C0-C44786A706AD}" srcOrd="0" destOrd="0" presId="urn:microsoft.com/office/officeart/2005/8/layout/chevron2"/>
    <dgm:cxn modelId="{74923D34-5AA6-49CC-83C6-82C91B864AFC}" type="presOf" srcId="{04688AF4-BADC-4175-B194-3C2FBD131FA1}" destId="{BF95F208-B574-4984-AC6E-A7D41F9A8684}" srcOrd="0" destOrd="0" presId="urn:microsoft.com/office/officeart/2005/8/layout/chevron2"/>
    <dgm:cxn modelId="{F6E9E096-B9F7-46DD-8F15-341FC03E3E3F}" type="presOf" srcId="{D6ADE267-F284-426C-B7FE-B623AB534A48}" destId="{3196F6F4-9EDE-42D4-8D8C-BA413B00B5C6}" srcOrd="0" destOrd="0" presId="urn:microsoft.com/office/officeart/2005/8/layout/chevron2"/>
    <dgm:cxn modelId="{8FA725E3-6C34-4F3F-85BC-899A9DDF6AD9}" srcId="{891424D8-06EA-4EAA-87A4-4EB2F6363678}" destId="{D6ADE267-F284-426C-B7FE-B623AB534A48}" srcOrd="0" destOrd="0" parTransId="{8C3C6903-3E24-43FF-969C-96143679AF5F}" sibTransId="{4432A311-F773-4429-BE0C-760ABE6D27F0}"/>
    <dgm:cxn modelId="{F57E7CC4-598F-47D5-B4BE-5B8137B23F44}" type="presOf" srcId="{88D2F391-B3FC-43C1-9B83-C24C312CCDAF}" destId="{0BD27CDB-2E7D-4708-A8AA-1542370F0438}" srcOrd="0" destOrd="1" presId="urn:microsoft.com/office/officeart/2005/8/layout/chevron2"/>
    <dgm:cxn modelId="{45CD3BE1-575B-4DEA-A628-5B76A7405943}" srcId="{5D1CE78C-D185-4000-82F4-BA1A6112A23E}" destId="{E7F523FA-7BA2-475F-879E-7F7840A0E990}" srcOrd="0" destOrd="0" parTransId="{71F0B952-EE25-498B-B313-70A327BCDC3C}" sibTransId="{6BFAB66B-6C0B-48BB-811B-1A8FFB430D0B}"/>
    <dgm:cxn modelId="{A03CA799-372E-4C96-A30C-33261C4EC95C}" srcId="{D8737161-5DE7-4AF8-8478-E4A7DEE0B2DC}" destId="{04688AF4-BADC-4175-B194-3C2FBD131FA1}" srcOrd="0" destOrd="0" parTransId="{32BC2F35-ECBA-4F8D-A91C-CAAD56CC624C}" sibTransId="{6051DA5E-6484-4FC5-A898-6B041F3E08D7}"/>
    <dgm:cxn modelId="{6E55171C-2CE8-4A2D-B995-7181C493D204}" srcId="{E7F523FA-7BA2-475F-879E-7F7840A0E990}" destId="{2C99BA8F-6A32-4079-A766-54EB32FEDEC5}" srcOrd="0" destOrd="0" parTransId="{55B47419-ACB7-4BEF-997F-4D967E5829EF}" sibTransId="{85DD95E7-12BE-4124-B456-F79BECE189A3}"/>
    <dgm:cxn modelId="{A7CC4166-7670-4CC5-959F-1444FE62BD90}" srcId="{5D1CE78C-D185-4000-82F4-BA1A6112A23E}" destId="{891424D8-06EA-4EAA-87A4-4EB2F6363678}" srcOrd="1" destOrd="0" parTransId="{67F73B5B-91BA-46F8-A0A1-0AF7DE9AA273}" sibTransId="{5D4A1EBE-30AE-4302-B050-92B56E5E0FD1}"/>
    <dgm:cxn modelId="{EB61D141-13D7-47F3-BA11-A635629B652C}" type="presOf" srcId="{E7F523FA-7BA2-475F-879E-7F7840A0E990}" destId="{671A4108-DDBB-44E4-B202-1CC2847A303D}" srcOrd="0" destOrd="0" presId="urn:microsoft.com/office/officeart/2005/8/layout/chevron2"/>
    <dgm:cxn modelId="{EC078ABB-EC24-4A9D-BB9E-49B10F8FDF16}" type="presOf" srcId="{2C99BA8F-6A32-4079-A766-54EB32FEDEC5}" destId="{0BD27CDB-2E7D-4708-A8AA-1542370F0438}" srcOrd="0" destOrd="0" presId="urn:microsoft.com/office/officeart/2005/8/layout/chevron2"/>
    <dgm:cxn modelId="{0576944A-7885-4743-8ADA-62320C11AA69}" srcId="{5D1CE78C-D185-4000-82F4-BA1A6112A23E}" destId="{D8737161-5DE7-4AF8-8478-E4A7DEE0B2DC}" srcOrd="2" destOrd="0" parTransId="{9C402B43-3B9A-4F10-8129-44C851519DEC}" sibTransId="{963A96E1-E5C3-4C64-9DC3-1CC7216B881D}"/>
    <dgm:cxn modelId="{675B6B90-B2A4-4050-A077-0C7C9F7529BF}" type="presOf" srcId="{5D1CE78C-D185-4000-82F4-BA1A6112A23E}" destId="{CE5DAD4F-63A9-4391-8D9A-4FEA887EE31A}" srcOrd="0" destOrd="0" presId="urn:microsoft.com/office/officeart/2005/8/layout/chevron2"/>
    <dgm:cxn modelId="{02E6F835-500F-42D7-8AC2-882004B57DED}" type="presOf" srcId="{D8737161-5DE7-4AF8-8478-E4A7DEE0B2DC}" destId="{794C98E6-8ACC-42EE-A429-6ECBFB96E39C}" srcOrd="0" destOrd="0" presId="urn:microsoft.com/office/officeart/2005/8/layout/chevron2"/>
    <dgm:cxn modelId="{30E095A5-DC93-4C76-A42C-BB8CB02BDE9B}" srcId="{E7F523FA-7BA2-475F-879E-7F7840A0E990}" destId="{88D2F391-B3FC-43C1-9B83-C24C312CCDAF}" srcOrd="1" destOrd="0" parTransId="{767516D6-1D47-4A88-B1CB-28AA3EF414B7}" sibTransId="{AF7AD27D-F9EF-42FE-8E29-D16786A74F76}"/>
    <dgm:cxn modelId="{9ABF4813-CB82-4165-9612-D311BA995319}" type="presParOf" srcId="{CE5DAD4F-63A9-4391-8D9A-4FEA887EE31A}" destId="{6AD2DCF5-5BA1-40BA-B607-6C5ABBFFE8CA}" srcOrd="0" destOrd="0" presId="urn:microsoft.com/office/officeart/2005/8/layout/chevron2"/>
    <dgm:cxn modelId="{2943A191-1F3F-4CD1-94EB-F212D6D14E02}" type="presParOf" srcId="{6AD2DCF5-5BA1-40BA-B607-6C5ABBFFE8CA}" destId="{671A4108-DDBB-44E4-B202-1CC2847A303D}" srcOrd="0" destOrd="0" presId="urn:microsoft.com/office/officeart/2005/8/layout/chevron2"/>
    <dgm:cxn modelId="{CA833FA5-6038-4476-9AD0-D9CF7182AA82}" type="presParOf" srcId="{6AD2DCF5-5BA1-40BA-B607-6C5ABBFFE8CA}" destId="{0BD27CDB-2E7D-4708-A8AA-1542370F0438}" srcOrd="1" destOrd="0" presId="urn:microsoft.com/office/officeart/2005/8/layout/chevron2"/>
    <dgm:cxn modelId="{EDC37D0C-167F-4CF9-98F0-65E27CECC733}" type="presParOf" srcId="{CE5DAD4F-63A9-4391-8D9A-4FEA887EE31A}" destId="{147F08CC-4227-4AFA-B660-DC10873AAE51}" srcOrd="1" destOrd="0" presId="urn:microsoft.com/office/officeart/2005/8/layout/chevron2"/>
    <dgm:cxn modelId="{482F9DB1-0A23-4B9C-A42A-BA19D45E5729}" type="presParOf" srcId="{CE5DAD4F-63A9-4391-8D9A-4FEA887EE31A}" destId="{00F78279-63AA-4C08-BBBB-688277990F3A}" srcOrd="2" destOrd="0" presId="urn:microsoft.com/office/officeart/2005/8/layout/chevron2"/>
    <dgm:cxn modelId="{F34F146B-6C71-44EA-97D7-8A5A46D0F924}" type="presParOf" srcId="{00F78279-63AA-4C08-BBBB-688277990F3A}" destId="{F97B823E-5254-4DF8-83C0-C44786A706AD}" srcOrd="0" destOrd="0" presId="urn:microsoft.com/office/officeart/2005/8/layout/chevron2"/>
    <dgm:cxn modelId="{3BBF48F6-8A2F-42AB-9D15-99C24DE4E5C0}" type="presParOf" srcId="{00F78279-63AA-4C08-BBBB-688277990F3A}" destId="{3196F6F4-9EDE-42D4-8D8C-BA413B00B5C6}" srcOrd="1" destOrd="0" presId="urn:microsoft.com/office/officeart/2005/8/layout/chevron2"/>
    <dgm:cxn modelId="{B957F99E-BE35-463D-8062-E2811ACF7B05}" type="presParOf" srcId="{CE5DAD4F-63A9-4391-8D9A-4FEA887EE31A}" destId="{7B0EC467-1668-4701-A519-127545FD7357}" srcOrd="3" destOrd="0" presId="urn:microsoft.com/office/officeart/2005/8/layout/chevron2"/>
    <dgm:cxn modelId="{91133974-68DD-4071-AF07-965B2185DCB2}" type="presParOf" srcId="{CE5DAD4F-63A9-4391-8D9A-4FEA887EE31A}" destId="{7B3D3E0A-66FF-430B-AC3C-225B0EF1DEB4}" srcOrd="4" destOrd="0" presId="urn:microsoft.com/office/officeart/2005/8/layout/chevron2"/>
    <dgm:cxn modelId="{9D6C6C71-44C4-4A27-9143-A69F6AFD2365}" type="presParOf" srcId="{7B3D3E0A-66FF-430B-AC3C-225B0EF1DEB4}" destId="{794C98E6-8ACC-42EE-A429-6ECBFB96E39C}" srcOrd="0" destOrd="0" presId="urn:microsoft.com/office/officeart/2005/8/layout/chevron2"/>
    <dgm:cxn modelId="{380F8656-9618-4AA8-AEEC-50B8647803F7}" type="presParOf" srcId="{7B3D3E0A-66FF-430B-AC3C-225B0EF1DEB4}" destId="{BF95F208-B574-4984-AC6E-A7D41F9A86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67080-0D88-493A-82BE-71EC26D95ADB}">
      <dsp:nvSpPr>
        <dsp:cNvPr id="0" name=""/>
        <dsp:cNvSpPr/>
      </dsp:nvSpPr>
      <dsp:spPr>
        <a:xfrm rot="5400000">
          <a:off x="-176941" y="177308"/>
          <a:ext cx="1179611" cy="8257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Award Notification</a:t>
          </a:r>
          <a:endParaRPr lang="en-US" sz="1200" kern="1200" dirty="0"/>
        </a:p>
      </dsp:txBody>
      <dsp:txXfrm rot="-5400000">
        <a:off x="1" y="413230"/>
        <a:ext cx="825728" cy="353883"/>
      </dsp:txXfrm>
    </dsp:sp>
    <dsp:sp modelId="{2DA8947F-3631-415D-9B46-89309D6ACB44}">
      <dsp:nvSpPr>
        <dsp:cNvPr id="0" name=""/>
        <dsp:cNvSpPr/>
      </dsp:nvSpPr>
      <dsp:spPr>
        <a:xfrm rot="5400000">
          <a:off x="4144290" y="-3318195"/>
          <a:ext cx="766747" cy="74038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Office of Sponsored Programs (SP) or Institutional Advancement (IA) notifies Principal Investigator (PI), departmental staff, and Contracts and Grants Accounting (CGA) of new award.</a:t>
          </a:r>
          <a:endParaRPr lang="en-US" sz="1300" kern="1200" dirty="0"/>
        </a:p>
      </dsp:txBody>
      <dsp:txXfrm rot="-5400000">
        <a:off x="825728" y="37797"/>
        <a:ext cx="7366441" cy="691887"/>
      </dsp:txXfrm>
    </dsp:sp>
    <dsp:sp modelId="{CF0BA695-F05A-4519-96CC-CD4DC6864375}">
      <dsp:nvSpPr>
        <dsp:cNvPr id="0" name=""/>
        <dsp:cNvSpPr/>
      </dsp:nvSpPr>
      <dsp:spPr>
        <a:xfrm rot="5400000">
          <a:off x="-176941" y="1209137"/>
          <a:ext cx="1179611" cy="8257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 Post-Award Prep</a:t>
          </a:r>
          <a:endParaRPr lang="en-US" sz="1200" kern="1200" dirty="0"/>
        </a:p>
      </dsp:txBody>
      <dsp:txXfrm rot="-5400000">
        <a:off x="1" y="1445059"/>
        <a:ext cx="825728" cy="353883"/>
      </dsp:txXfrm>
    </dsp:sp>
    <dsp:sp modelId="{7CC10933-CB84-4468-8489-9E1E5A95AE14}">
      <dsp:nvSpPr>
        <dsp:cNvPr id="0" name=""/>
        <dsp:cNvSpPr/>
      </dsp:nvSpPr>
      <dsp:spPr>
        <a:xfrm rot="5400000">
          <a:off x="4144290" y="-2286366"/>
          <a:ext cx="766747" cy="74038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Department obtains approvals from IRB, IACUC, IBC, etc., if necessary.</a:t>
          </a:r>
          <a:endParaRPr lang="en-US" sz="1300" kern="1200" dirty="0"/>
        </a:p>
        <a:p>
          <a:pPr marL="114300" lvl="1" indent="-114300" algn="l" defTabSz="577850">
            <a:lnSpc>
              <a:spcPct val="90000"/>
            </a:lnSpc>
            <a:spcBef>
              <a:spcPct val="0"/>
            </a:spcBef>
            <a:spcAft>
              <a:spcPct val="15000"/>
            </a:spcAft>
            <a:buChar char="••"/>
          </a:pPr>
          <a:r>
            <a:rPr lang="en-US" sz="1300" kern="1200" dirty="0" smtClean="0"/>
            <a:t>SP executes </a:t>
          </a:r>
          <a:r>
            <a:rPr lang="en-US" sz="1300" kern="1200" dirty="0" err="1" smtClean="0"/>
            <a:t>subaward</a:t>
          </a:r>
          <a:r>
            <a:rPr lang="en-US" sz="1300" kern="1200" dirty="0" smtClean="0"/>
            <a:t> agreements, if applicable</a:t>
          </a:r>
          <a:endParaRPr lang="en-US" sz="1300" kern="1200" dirty="0"/>
        </a:p>
      </dsp:txBody>
      <dsp:txXfrm rot="-5400000">
        <a:off x="825728" y="1069626"/>
        <a:ext cx="7366441" cy="691887"/>
      </dsp:txXfrm>
    </dsp:sp>
    <dsp:sp modelId="{7D954A54-BE70-4438-8CD0-75E50AAE3F0A}">
      <dsp:nvSpPr>
        <dsp:cNvPr id="0" name=""/>
        <dsp:cNvSpPr/>
      </dsp:nvSpPr>
      <dsp:spPr>
        <a:xfrm rot="5400000">
          <a:off x="-176941" y="2240965"/>
          <a:ext cx="1179611" cy="8257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u="sng" kern="1200" dirty="0" smtClean="0">
              <a:solidFill>
                <a:srgbClr val="0000FF"/>
              </a:solidFill>
              <a:hlinkClick xmlns:r="http://schemas.openxmlformats.org/officeDocument/2006/relationships" r:id="" action="ppaction://hlinksldjump"/>
            </a:rPr>
            <a:t>New Fund Request</a:t>
          </a:r>
          <a:endParaRPr lang="en-US" sz="1200" u="sng" kern="1200" dirty="0">
            <a:solidFill>
              <a:srgbClr val="0000FF"/>
            </a:solidFill>
          </a:endParaRPr>
        </a:p>
      </dsp:txBody>
      <dsp:txXfrm rot="-5400000">
        <a:off x="1" y="2476887"/>
        <a:ext cx="825728" cy="353883"/>
      </dsp:txXfrm>
    </dsp:sp>
    <dsp:sp modelId="{65EDB895-385B-48E5-B0F7-EA1A4F118557}">
      <dsp:nvSpPr>
        <dsp:cNvPr id="0" name=""/>
        <dsp:cNvSpPr/>
      </dsp:nvSpPr>
      <dsp:spPr>
        <a:xfrm rot="5400000">
          <a:off x="4144290" y="-1254538"/>
          <a:ext cx="766747" cy="74038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Department requests new fund through the New Fund Request System.</a:t>
          </a:r>
          <a:endParaRPr lang="en-US" sz="1300" kern="1200" dirty="0"/>
        </a:p>
        <a:p>
          <a:pPr marL="114300" lvl="1" indent="-114300" algn="l" defTabSz="577850">
            <a:lnSpc>
              <a:spcPct val="90000"/>
            </a:lnSpc>
            <a:spcBef>
              <a:spcPct val="0"/>
            </a:spcBef>
            <a:spcAft>
              <a:spcPct val="15000"/>
            </a:spcAft>
            <a:buChar char="••"/>
          </a:pPr>
          <a:r>
            <a:rPr lang="en-US" sz="1300" kern="1200" dirty="0" smtClean="0">
              <a:hlinkClick xmlns:r="http://schemas.openxmlformats.org/officeDocument/2006/relationships" r:id="rId1"/>
            </a:rPr>
            <a:t>https://fund.app.texastech.edu/fundProcessing/fundStart</a:t>
          </a:r>
          <a:r>
            <a:rPr lang="en-US" sz="1300" kern="1200" dirty="0" smtClean="0"/>
            <a:t> </a:t>
          </a:r>
          <a:endParaRPr lang="en-US" sz="1300" kern="1200" dirty="0"/>
        </a:p>
      </dsp:txBody>
      <dsp:txXfrm rot="-5400000">
        <a:off x="825728" y="2101454"/>
        <a:ext cx="7366441" cy="691887"/>
      </dsp:txXfrm>
    </dsp:sp>
    <dsp:sp modelId="{12DF279E-DBBD-4808-8854-CC6D0FCBDAD1}">
      <dsp:nvSpPr>
        <dsp:cNvPr id="0" name=""/>
        <dsp:cNvSpPr/>
      </dsp:nvSpPr>
      <dsp:spPr>
        <a:xfrm rot="5400000">
          <a:off x="-176941" y="3272794"/>
          <a:ext cx="1179611" cy="8257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hlinkClick xmlns:r="http://schemas.openxmlformats.org/officeDocument/2006/relationships" r:id="" action="ppaction://hlinksldjump"/>
            </a:rPr>
            <a:t>Budget</a:t>
          </a:r>
          <a:endParaRPr lang="en-US" sz="1200" kern="1200" dirty="0"/>
        </a:p>
      </dsp:txBody>
      <dsp:txXfrm rot="-5400000">
        <a:off x="1" y="3508716"/>
        <a:ext cx="825728" cy="353883"/>
      </dsp:txXfrm>
    </dsp:sp>
    <dsp:sp modelId="{CF8B0D19-33B5-44EE-B001-5C20C1B4708B}">
      <dsp:nvSpPr>
        <dsp:cNvPr id="0" name=""/>
        <dsp:cNvSpPr/>
      </dsp:nvSpPr>
      <dsp:spPr>
        <a:xfrm rot="5400000">
          <a:off x="4144290" y="-222709"/>
          <a:ext cx="766747" cy="74038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Department establishes project budget through the Budget Revision System.</a:t>
          </a:r>
          <a:endParaRPr lang="en-US" sz="1300" kern="1200" dirty="0"/>
        </a:p>
        <a:p>
          <a:pPr marL="114300" lvl="1" indent="-114300" algn="l" defTabSz="577850">
            <a:lnSpc>
              <a:spcPct val="90000"/>
            </a:lnSpc>
            <a:spcBef>
              <a:spcPct val="0"/>
            </a:spcBef>
            <a:spcAft>
              <a:spcPct val="15000"/>
            </a:spcAft>
            <a:buChar char="••"/>
          </a:pPr>
          <a:r>
            <a:rPr lang="en-US" sz="1300" kern="1200" dirty="0" smtClean="0">
              <a:hlinkClick xmlns:r="http://schemas.openxmlformats.org/officeDocument/2006/relationships" r:id="rId2"/>
            </a:rPr>
            <a:t>https://banapps.texastech.edu/ITIS/BD_BudgetRevision/default.aspx</a:t>
          </a:r>
          <a:r>
            <a:rPr lang="en-US" sz="1300" kern="1200" dirty="0" smtClean="0"/>
            <a:t> </a:t>
          </a:r>
          <a:endParaRPr lang="en-US" sz="1300" kern="1200" dirty="0"/>
        </a:p>
      </dsp:txBody>
      <dsp:txXfrm rot="-5400000">
        <a:off x="825728" y="3133283"/>
        <a:ext cx="7366441" cy="691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A4108-DDBB-44E4-B202-1CC2847A303D}">
      <dsp:nvSpPr>
        <dsp:cNvPr id="0" name=""/>
        <dsp:cNvSpPr/>
      </dsp:nvSpPr>
      <dsp:spPr>
        <a:xfrm rot="5400000">
          <a:off x="-174419" y="177940"/>
          <a:ext cx="1162794" cy="8139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Project Personnel</a:t>
          </a:r>
          <a:endParaRPr lang="en-US" sz="1100" kern="1200" dirty="0"/>
        </a:p>
      </dsp:txBody>
      <dsp:txXfrm rot="-5400000">
        <a:off x="1" y="410499"/>
        <a:ext cx="813955" cy="348839"/>
      </dsp:txXfrm>
    </dsp:sp>
    <dsp:sp modelId="{0BD27CDB-2E7D-4708-A8AA-1542370F0438}">
      <dsp:nvSpPr>
        <dsp:cNvPr id="0" name=""/>
        <dsp:cNvSpPr/>
      </dsp:nvSpPr>
      <dsp:spPr>
        <a:xfrm rot="5400000">
          <a:off x="4143869" y="-3326392"/>
          <a:ext cx="755816" cy="741564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Department completes </a:t>
          </a:r>
          <a:r>
            <a:rPr lang="en-US" sz="1600" kern="1200" dirty="0" err="1" smtClean="0"/>
            <a:t>ePAF</a:t>
          </a:r>
          <a:r>
            <a:rPr lang="en-US" sz="1600" kern="1200" dirty="0" smtClean="0"/>
            <a:t> and/or LRD to allocate salary charges to new fund.</a:t>
          </a:r>
          <a:endParaRPr lang="en-US" sz="1600" kern="1200" dirty="0"/>
        </a:p>
      </dsp:txBody>
      <dsp:txXfrm rot="-5400000">
        <a:off x="813955" y="40418"/>
        <a:ext cx="7378748" cy="682024"/>
      </dsp:txXfrm>
    </dsp:sp>
    <dsp:sp modelId="{F97B823E-5254-4DF8-83C0-C44786A706AD}">
      <dsp:nvSpPr>
        <dsp:cNvPr id="0" name=""/>
        <dsp:cNvSpPr/>
      </dsp:nvSpPr>
      <dsp:spPr>
        <a:xfrm rot="5400000">
          <a:off x="-174419" y="1192952"/>
          <a:ext cx="1162794" cy="8139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Other Project Expenditures</a:t>
          </a:r>
          <a:endParaRPr lang="en-US" sz="1100" kern="1200" dirty="0"/>
        </a:p>
      </dsp:txBody>
      <dsp:txXfrm rot="-5400000">
        <a:off x="1" y="1425511"/>
        <a:ext cx="813955" cy="348839"/>
      </dsp:txXfrm>
    </dsp:sp>
    <dsp:sp modelId="{3196F6F4-9EDE-42D4-8D8C-BA413B00B5C6}">
      <dsp:nvSpPr>
        <dsp:cNvPr id="0" name=""/>
        <dsp:cNvSpPr/>
      </dsp:nvSpPr>
      <dsp:spPr>
        <a:xfrm rot="5400000">
          <a:off x="4143869" y="-2311380"/>
          <a:ext cx="755816" cy="741564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Department procures goods and services following the Purchasing Manual guidelines.</a:t>
          </a:r>
          <a:endParaRPr lang="en-US" sz="1600" kern="1200" dirty="0"/>
        </a:p>
      </dsp:txBody>
      <dsp:txXfrm rot="-5400000">
        <a:off x="813955" y="1055430"/>
        <a:ext cx="7378748" cy="682024"/>
      </dsp:txXfrm>
    </dsp:sp>
    <dsp:sp modelId="{794C98E6-8ACC-42EE-A429-6ECBFB96E39C}">
      <dsp:nvSpPr>
        <dsp:cNvPr id="0" name=""/>
        <dsp:cNvSpPr/>
      </dsp:nvSpPr>
      <dsp:spPr>
        <a:xfrm rot="5400000">
          <a:off x="-174419" y="2207963"/>
          <a:ext cx="1162794" cy="8139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Billing</a:t>
          </a:r>
          <a:endParaRPr lang="en-US" sz="1100" kern="1200" dirty="0"/>
        </a:p>
      </dsp:txBody>
      <dsp:txXfrm rot="-5400000">
        <a:off x="1" y="2440522"/>
        <a:ext cx="813955" cy="348839"/>
      </dsp:txXfrm>
    </dsp:sp>
    <dsp:sp modelId="{BF95F208-B574-4984-AC6E-A7D41F9A8684}">
      <dsp:nvSpPr>
        <dsp:cNvPr id="0" name=""/>
        <dsp:cNvSpPr/>
      </dsp:nvSpPr>
      <dsp:spPr>
        <a:xfrm rot="5400000">
          <a:off x="4143869" y="-1296369"/>
          <a:ext cx="755816" cy="741564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CGA or department, as determined, submits invoices to sponsor for advance or reimbursement.</a:t>
          </a:r>
          <a:endParaRPr lang="en-US" sz="1600" kern="1200" dirty="0"/>
        </a:p>
      </dsp:txBody>
      <dsp:txXfrm rot="-5400000">
        <a:off x="813955" y="2070441"/>
        <a:ext cx="7378748" cy="682024"/>
      </dsp:txXfrm>
    </dsp:sp>
    <dsp:sp modelId="{C2167080-0D88-493A-82BE-71EC26D95ADB}">
      <dsp:nvSpPr>
        <dsp:cNvPr id="0" name=""/>
        <dsp:cNvSpPr/>
      </dsp:nvSpPr>
      <dsp:spPr>
        <a:xfrm rot="5400000">
          <a:off x="-174419" y="3222975"/>
          <a:ext cx="1162794" cy="8139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Reporting</a:t>
          </a:r>
          <a:endParaRPr lang="en-US" sz="1100" kern="1200" dirty="0"/>
        </a:p>
      </dsp:txBody>
      <dsp:txXfrm rot="-5400000">
        <a:off x="1" y="3455534"/>
        <a:ext cx="813955" cy="348839"/>
      </dsp:txXfrm>
    </dsp:sp>
    <dsp:sp modelId="{2DA8947F-3631-415D-9B46-89309D6ACB44}">
      <dsp:nvSpPr>
        <dsp:cNvPr id="0" name=""/>
        <dsp:cNvSpPr/>
      </dsp:nvSpPr>
      <dsp:spPr>
        <a:xfrm rot="5400000">
          <a:off x="4143869" y="-281357"/>
          <a:ext cx="755816" cy="741564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PI/Department completes required programmatic reports. </a:t>
          </a:r>
          <a:endParaRPr lang="en-US" sz="1600" kern="1200" dirty="0"/>
        </a:p>
        <a:p>
          <a:pPr marL="171450" lvl="1" indent="-171450" algn="l" defTabSz="711200">
            <a:lnSpc>
              <a:spcPct val="90000"/>
            </a:lnSpc>
            <a:spcBef>
              <a:spcPct val="0"/>
            </a:spcBef>
            <a:spcAft>
              <a:spcPct val="15000"/>
            </a:spcAft>
            <a:buChar char="••"/>
          </a:pPr>
          <a:r>
            <a:rPr lang="en-US" sz="1600" kern="1200" dirty="0" smtClean="0"/>
            <a:t>CGA prepares required financial reports.</a:t>
          </a:r>
          <a:endParaRPr lang="en-US" sz="1600" kern="1200" dirty="0"/>
        </a:p>
      </dsp:txBody>
      <dsp:txXfrm rot="-5400000">
        <a:off x="813955" y="3085453"/>
        <a:ext cx="7378748" cy="682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A4108-DDBB-44E4-B202-1CC2847A303D}">
      <dsp:nvSpPr>
        <dsp:cNvPr id="0" name=""/>
        <dsp:cNvSpPr/>
      </dsp:nvSpPr>
      <dsp:spPr>
        <a:xfrm rot="5400000">
          <a:off x="-229986" y="232423"/>
          <a:ext cx="1533242" cy="107326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Closeout</a:t>
          </a:r>
          <a:endParaRPr lang="en-US" sz="1500" kern="1200" dirty="0"/>
        </a:p>
      </dsp:txBody>
      <dsp:txXfrm rot="-5400000">
        <a:off x="1" y="539072"/>
        <a:ext cx="1073269" cy="459973"/>
      </dsp:txXfrm>
    </dsp:sp>
    <dsp:sp modelId="{0BD27CDB-2E7D-4708-A8AA-1542370F0438}">
      <dsp:nvSpPr>
        <dsp:cNvPr id="0" name=""/>
        <dsp:cNvSpPr/>
      </dsp:nvSpPr>
      <dsp:spPr>
        <a:xfrm rot="5400000">
          <a:off x="4153131" y="-3079861"/>
          <a:ext cx="996607" cy="715633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rPr>
            <a:t>Department reviews expenditures </a:t>
          </a:r>
          <a:r>
            <a:rPr lang="en-US" sz="1600" kern="1200" smtClean="0">
              <a:solidFill>
                <a:schemeClr val="tx1"/>
              </a:solidFill>
            </a:rPr>
            <a:t>and payments since </a:t>
          </a:r>
          <a:r>
            <a:rPr lang="en-US" sz="1600" kern="1200" dirty="0" smtClean="0">
              <a:solidFill>
                <a:schemeClr val="tx1"/>
              </a:solidFill>
            </a:rPr>
            <a:t>inception and any outstanding encumbrances.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CGA reviews expenditures since inception and final invoices.</a:t>
          </a:r>
        </a:p>
      </dsp:txBody>
      <dsp:txXfrm rot="-5400000">
        <a:off x="1073270" y="48650"/>
        <a:ext cx="7107680" cy="899307"/>
      </dsp:txXfrm>
    </dsp:sp>
    <dsp:sp modelId="{F97B823E-5254-4DF8-83C0-C44786A706AD}">
      <dsp:nvSpPr>
        <dsp:cNvPr id="0" name=""/>
        <dsp:cNvSpPr/>
      </dsp:nvSpPr>
      <dsp:spPr>
        <a:xfrm rot="5400000">
          <a:off x="-229986" y="1570801"/>
          <a:ext cx="1533242" cy="107326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Final Reporting</a:t>
          </a:r>
          <a:endParaRPr lang="en-US" sz="1500" kern="1200" dirty="0"/>
        </a:p>
      </dsp:txBody>
      <dsp:txXfrm rot="-5400000">
        <a:off x="1" y="1877450"/>
        <a:ext cx="1073269" cy="459973"/>
      </dsp:txXfrm>
    </dsp:sp>
    <dsp:sp modelId="{3196F6F4-9EDE-42D4-8D8C-BA413B00B5C6}">
      <dsp:nvSpPr>
        <dsp:cNvPr id="0" name=""/>
        <dsp:cNvSpPr/>
      </dsp:nvSpPr>
      <dsp:spPr>
        <a:xfrm rot="5400000">
          <a:off x="4153131" y="-1739046"/>
          <a:ext cx="996607" cy="715633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rPr>
            <a:t>Depending on grant, SP, IA, and CGA may submit final reports to sponsor.</a:t>
          </a:r>
          <a:endParaRPr lang="en-US" sz="1600" kern="1200" dirty="0"/>
        </a:p>
      </dsp:txBody>
      <dsp:txXfrm rot="-5400000">
        <a:off x="1073270" y="1389465"/>
        <a:ext cx="7107680" cy="899307"/>
      </dsp:txXfrm>
    </dsp:sp>
    <dsp:sp modelId="{794C98E6-8ACC-42EE-A429-6ECBFB96E39C}">
      <dsp:nvSpPr>
        <dsp:cNvPr id="0" name=""/>
        <dsp:cNvSpPr/>
      </dsp:nvSpPr>
      <dsp:spPr>
        <a:xfrm rot="5400000">
          <a:off x="-229986" y="2909179"/>
          <a:ext cx="1533242" cy="107326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Termination Fund</a:t>
          </a:r>
          <a:endParaRPr lang="en-US" sz="1500" kern="1200" dirty="0"/>
        </a:p>
      </dsp:txBody>
      <dsp:txXfrm rot="-5400000">
        <a:off x="1" y="3215828"/>
        <a:ext cx="1073269" cy="459973"/>
      </dsp:txXfrm>
    </dsp:sp>
    <dsp:sp modelId="{BF95F208-B574-4984-AC6E-A7D41F9A8684}">
      <dsp:nvSpPr>
        <dsp:cNvPr id="0" name=""/>
        <dsp:cNvSpPr/>
      </dsp:nvSpPr>
      <dsp:spPr>
        <a:xfrm rot="5400000">
          <a:off x="4153131" y="-400668"/>
          <a:ext cx="996607" cy="715633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Department requests to terminate the fund through the Terminate Fund System.</a:t>
          </a:r>
          <a:endParaRPr lang="en-US" sz="1600" kern="1200" dirty="0"/>
        </a:p>
      </dsp:txBody>
      <dsp:txXfrm rot="-5400000">
        <a:off x="1073270" y="2727843"/>
        <a:ext cx="7107680" cy="8993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35DF18-AE98-4ADA-89BD-27F0B3532682}" type="datetimeFigureOut">
              <a:rPr lang="en-US" smtClean="0"/>
              <a:t>2/6/2024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76B431-6132-4F7A-A83D-A260D4E3269C}" type="slidenum">
              <a:rPr lang="en-US" smtClean="0"/>
              <a:t>‹#›</a:t>
            </a:fld>
            <a:endParaRPr lang="en-US"/>
          </a:p>
        </p:txBody>
      </p:sp>
    </p:spTree>
    <p:extLst>
      <p:ext uri="{BB962C8B-B14F-4D97-AF65-F5344CB8AC3E}">
        <p14:creationId xmlns:p14="http://schemas.microsoft.com/office/powerpoint/2010/main" val="1113871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53A78C-5AD2-4E48-A8CD-7324F46CF888}" type="datetimeFigureOut">
              <a:rPr lang="en-US" smtClean="0"/>
              <a:t>2/6/2024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E400A3-8310-4993-B98B-F33FA8797FF1}" type="slidenum">
              <a:rPr lang="en-US" smtClean="0"/>
              <a:t>‹#›</a:t>
            </a:fld>
            <a:endParaRPr lang="en-US"/>
          </a:p>
        </p:txBody>
      </p:sp>
    </p:spTree>
    <p:extLst>
      <p:ext uri="{BB962C8B-B14F-4D97-AF65-F5344CB8AC3E}">
        <p14:creationId xmlns:p14="http://schemas.microsoft.com/office/powerpoint/2010/main" val="248813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a:t>
            </a:fld>
            <a:endParaRPr lang="en-US"/>
          </a:p>
        </p:txBody>
      </p:sp>
    </p:spTree>
    <p:extLst>
      <p:ext uri="{BB962C8B-B14F-4D97-AF65-F5344CB8AC3E}">
        <p14:creationId xmlns:p14="http://schemas.microsoft.com/office/powerpoint/2010/main" val="94283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10</a:t>
            </a:fld>
            <a:endParaRPr lang="en-US"/>
          </a:p>
        </p:txBody>
      </p:sp>
    </p:spTree>
    <p:extLst>
      <p:ext uri="{BB962C8B-B14F-4D97-AF65-F5344CB8AC3E}">
        <p14:creationId xmlns:p14="http://schemas.microsoft.com/office/powerpoint/2010/main" val="174763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11</a:t>
            </a:fld>
            <a:endParaRPr lang="en-US"/>
          </a:p>
        </p:txBody>
      </p:sp>
    </p:spTree>
    <p:extLst>
      <p:ext uri="{BB962C8B-B14F-4D97-AF65-F5344CB8AC3E}">
        <p14:creationId xmlns:p14="http://schemas.microsoft.com/office/powerpoint/2010/main" val="135984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12</a:t>
            </a:fld>
            <a:endParaRPr lang="en-US"/>
          </a:p>
        </p:txBody>
      </p:sp>
    </p:spTree>
    <p:extLst>
      <p:ext uri="{BB962C8B-B14F-4D97-AF65-F5344CB8AC3E}">
        <p14:creationId xmlns:p14="http://schemas.microsoft.com/office/powerpoint/2010/main" val="118194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13</a:t>
            </a:fld>
            <a:endParaRPr lang="en-US"/>
          </a:p>
        </p:txBody>
      </p:sp>
    </p:spTree>
    <p:extLst>
      <p:ext uri="{BB962C8B-B14F-4D97-AF65-F5344CB8AC3E}">
        <p14:creationId xmlns:p14="http://schemas.microsoft.com/office/powerpoint/2010/main" val="234556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14</a:t>
            </a:fld>
            <a:endParaRPr lang="en-US"/>
          </a:p>
        </p:txBody>
      </p:sp>
    </p:spTree>
    <p:extLst>
      <p:ext uri="{BB962C8B-B14F-4D97-AF65-F5344CB8AC3E}">
        <p14:creationId xmlns:p14="http://schemas.microsoft.com/office/powerpoint/2010/main" val="294697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15</a:t>
            </a:fld>
            <a:endParaRPr lang="en-US"/>
          </a:p>
        </p:txBody>
      </p:sp>
    </p:spTree>
    <p:extLst>
      <p:ext uri="{BB962C8B-B14F-4D97-AF65-F5344CB8AC3E}">
        <p14:creationId xmlns:p14="http://schemas.microsoft.com/office/powerpoint/2010/main" val="150846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16</a:t>
            </a:fld>
            <a:endParaRPr lang="en-US"/>
          </a:p>
        </p:txBody>
      </p:sp>
    </p:spTree>
    <p:extLst>
      <p:ext uri="{BB962C8B-B14F-4D97-AF65-F5344CB8AC3E}">
        <p14:creationId xmlns:p14="http://schemas.microsoft.com/office/powerpoint/2010/main" val="151664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17</a:t>
            </a:fld>
            <a:endParaRPr lang="en-US"/>
          </a:p>
        </p:txBody>
      </p:sp>
    </p:spTree>
    <p:extLst>
      <p:ext uri="{BB962C8B-B14F-4D97-AF65-F5344CB8AC3E}">
        <p14:creationId xmlns:p14="http://schemas.microsoft.com/office/powerpoint/2010/main" val="357967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18</a:t>
            </a:fld>
            <a:endParaRPr lang="en-US"/>
          </a:p>
        </p:txBody>
      </p:sp>
    </p:spTree>
    <p:extLst>
      <p:ext uri="{BB962C8B-B14F-4D97-AF65-F5344CB8AC3E}">
        <p14:creationId xmlns:p14="http://schemas.microsoft.com/office/powerpoint/2010/main" val="2834545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19</a:t>
            </a:fld>
            <a:endParaRPr lang="en-US"/>
          </a:p>
        </p:txBody>
      </p:sp>
    </p:spTree>
    <p:extLst>
      <p:ext uri="{BB962C8B-B14F-4D97-AF65-F5344CB8AC3E}">
        <p14:creationId xmlns:p14="http://schemas.microsoft.com/office/powerpoint/2010/main" val="415205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a:t>
            </a:fld>
            <a:endParaRPr lang="en-US"/>
          </a:p>
        </p:txBody>
      </p:sp>
    </p:spTree>
    <p:extLst>
      <p:ext uri="{BB962C8B-B14F-4D97-AF65-F5344CB8AC3E}">
        <p14:creationId xmlns:p14="http://schemas.microsoft.com/office/powerpoint/2010/main" val="113728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20</a:t>
            </a:fld>
            <a:endParaRPr lang="en-US"/>
          </a:p>
        </p:txBody>
      </p:sp>
    </p:spTree>
    <p:extLst>
      <p:ext uri="{BB962C8B-B14F-4D97-AF65-F5344CB8AC3E}">
        <p14:creationId xmlns:p14="http://schemas.microsoft.com/office/powerpoint/2010/main" val="303499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21</a:t>
            </a:fld>
            <a:endParaRPr lang="en-US"/>
          </a:p>
        </p:txBody>
      </p:sp>
    </p:spTree>
    <p:extLst>
      <p:ext uri="{BB962C8B-B14F-4D97-AF65-F5344CB8AC3E}">
        <p14:creationId xmlns:p14="http://schemas.microsoft.com/office/powerpoint/2010/main" val="163649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22</a:t>
            </a:fld>
            <a:endParaRPr lang="en-US"/>
          </a:p>
        </p:txBody>
      </p:sp>
    </p:spTree>
    <p:extLst>
      <p:ext uri="{BB962C8B-B14F-4D97-AF65-F5344CB8AC3E}">
        <p14:creationId xmlns:p14="http://schemas.microsoft.com/office/powerpoint/2010/main" val="137180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23</a:t>
            </a:fld>
            <a:endParaRPr lang="en-US"/>
          </a:p>
        </p:txBody>
      </p:sp>
    </p:spTree>
    <p:extLst>
      <p:ext uri="{BB962C8B-B14F-4D97-AF65-F5344CB8AC3E}">
        <p14:creationId xmlns:p14="http://schemas.microsoft.com/office/powerpoint/2010/main" val="141397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24</a:t>
            </a:fld>
            <a:endParaRPr lang="en-US"/>
          </a:p>
        </p:txBody>
      </p:sp>
    </p:spTree>
    <p:extLst>
      <p:ext uri="{BB962C8B-B14F-4D97-AF65-F5344CB8AC3E}">
        <p14:creationId xmlns:p14="http://schemas.microsoft.com/office/powerpoint/2010/main" val="10229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25</a:t>
            </a:fld>
            <a:endParaRPr lang="en-US"/>
          </a:p>
        </p:txBody>
      </p:sp>
    </p:spTree>
    <p:extLst>
      <p:ext uri="{BB962C8B-B14F-4D97-AF65-F5344CB8AC3E}">
        <p14:creationId xmlns:p14="http://schemas.microsoft.com/office/powerpoint/2010/main" val="134661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26</a:t>
            </a:fld>
            <a:endParaRPr lang="en-US"/>
          </a:p>
        </p:txBody>
      </p:sp>
    </p:spTree>
    <p:extLst>
      <p:ext uri="{BB962C8B-B14F-4D97-AF65-F5344CB8AC3E}">
        <p14:creationId xmlns:p14="http://schemas.microsoft.com/office/powerpoint/2010/main" val="3116977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27</a:t>
            </a:fld>
            <a:endParaRPr lang="en-US"/>
          </a:p>
        </p:txBody>
      </p:sp>
    </p:spTree>
    <p:extLst>
      <p:ext uri="{BB962C8B-B14F-4D97-AF65-F5344CB8AC3E}">
        <p14:creationId xmlns:p14="http://schemas.microsoft.com/office/powerpoint/2010/main" val="113504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28</a:t>
            </a:fld>
            <a:endParaRPr lang="en-US"/>
          </a:p>
        </p:txBody>
      </p:sp>
    </p:spTree>
    <p:extLst>
      <p:ext uri="{BB962C8B-B14F-4D97-AF65-F5344CB8AC3E}">
        <p14:creationId xmlns:p14="http://schemas.microsoft.com/office/powerpoint/2010/main" val="419498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29</a:t>
            </a:fld>
            <a:endParaRPr lang="en-US"/>
          </a:p>
        </p:txBody>
      </p:sp>
    </p:spTree>
    <p:extLst>
      <p:ext uri="{BB962C8B-B14F-4D97-AF65-F5344CB8AC3E}">
        <p14:creationId xmlns:p14="http://schemas.microsoft.com/office/powerpoint/2010/main" val="397733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a:t>
            </a:fld>
            <a:endParaRPr lang="en-US"/>
          </a:p>
        </p:txBody>
      </p:sp>
    </p:spTree>
    <p:extLst>
      <p:ext uri="{BB962C8B-B14F-4D97-AF65-F5344CB8AC3E}">
        <p14:creationId xmlns:p14="http://schemas.microsoft.com/office/powerpoint/2010/main" val="3811175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30</a:t>
            </a:fld>
            <a:endParaRPr lang="en-US"/>
          </a:p>
        </p:txBody>
      </p:sp>
    </p:spTree>
    <p:extLst>
      <p:ext uri="{BB962C8B-B14F-4D97-AF65-F5344CB8AC3E}">
        <p14:creationId xmlns:p14="http://schemas.microsoft.com/office/powerpoint/2010/main" val="2659933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31</a:t>
            </a:fld>
            <a:endParaRPr lang="en-US"/>
          </a:p>
        </p:txBody>
      </p:sp>
    </p:spTree>
    <p:extLst>
      <p:ext uri="{BB962C8B-B14F-4D97-AF65-F5344CB8AC3E}">
        <p14:creationId xmlns:p14="http://schemas.microsoft.com/office/powerpoint/2010/main" val="80976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32</a:t>
            </a:fld>
            <a:endParaRPr lang="en-US"/>
          </a:p>
        </p:txBody>
      </p:sp>
    </p:spTree>
    <p:extLst>
      <p:ext uri="{BB962C8B-B14F-4D97-AF65-F5344CB8AC3E}">
        <p14:creationId xmlns:p14="http://schemas.microsoft.com/office/powerpoint/2010/main" val="1894228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33</a:t>
            </a:fld>
            <a:endParaRPr lang="en-US"/>
          </a:p>
        </p:txBody>
      </p:sp>
    </p:spTree>
    <p:extLst>
      <p:ext uri="{BB962C8B-B14F-4D97-AF65-F5344CB8AC3E}">
        <p14:creationId xmlns:p14="http://schemas.microsoft.com/office/powerpoint/2010/main" val="1894919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34</a:t>
            </a:fld>
            <a:endParaRPr lang="en-US"/>
          </a:p>
        </p:txBody>
      </p:sp>
    </p:spTree>
    <p:extLst>
      <p:ext uri="{BB962C8B-B14F-4D97-AF65-F5344CB8AC3E}">
        <p14:creationId xmlns:p14="http://schemas.microsoft.com/office/powerpoint/2010/main" val="2346953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35</a:t>
            </a:fld>
            <a:endParaRPr lang="en-US"/>
          </a:p>
        </p:txBody>
      </p:sp>
    </p:spTree>
    <p:extLst>
      <p:ext uri="{BB962C8B-B14F-4D97-AF65-F5344CB8AC3E}">
        <p14:creationId xmlns:p14="http://schemas.microsoft.com/office/powerpoint/2010/main" val="3314008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36</a:t>
            </a:fld>
            <a:endParaRPr lang="en-US"/>
          </a:p>
        </p:txBody>
      </p:sp>
    </p:spTree>
    <p:extLst>
      <p:ext uri="{BB962C8B-B14F-4D97-AF65-F5344CB8AC3E}">
        <p14:creationId xmlns:p14="http://schemas.microsoft.com/office/powerpoint/2010/main" val="4090322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37</a:t>
            </a:fld>
            <a:endParaRPr lang="en-US"/>
          </a:p>
        </p:txBody>
      </p:sp>
    </p:spTree>
    <p:extLst>
      <p:ext uri="{BB962C8B-B14F-4D97-AF65-F5344CB8AC3E}">
        <p14:creationId xmlns:p14="http://schemas.microsoft.com/office/powerpoint/2010/main" val="14416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4</a:t>
            </a:fld>
            <a:endParaRPr lang="en-US"/>
          </a:p>
        </p:txBody>
      </p:sp>
    </p:spTree>
    <p:extLst>
      <p:ext uri="{BB962C8B-B14F-4D97-AF65-F5344CB8AC3E}">
        <p14:creationId xmlns:p14="http://schemas.microsoft.com/office/powerpoint/2010/main" val="278093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5</a:t>
            </a:fld>
            <a:endParaRPr lang="en-US"/>
          </a:p>
        </p:txBody>
      </p:sp>
    </p:spTree>
    <p:extLst>
      <p:ext uri="{BB962C8B-B14F-4D97-AF65-F5344CB8AC3E}">
        <p14:creationId xmlns:p14="http://schemas.microsoft.com/office/powerpoint/2010/main" val="226991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6</a:t>
            </a:fld>
            <a:endParaRPr lang="en-US"/>
          </a:p>
        </p:txBody>
      </p:sp>
    </p:spTree>
    <p:extLst>
      <p:ext uri="{BB962C8B-B14F-4D97-AF65-F5344CB8AC3E}">
        <p14:creationId xmlns:p14="http://schemas.microsoft.com/office/powerpoint/2010/main" val="362481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7</a:t>
            </a:fld>
            <a:endParaRPr lang="en-US"/>
          </a:p>
        </p:txBody>
      </p:sp>
    </p:spTree>
    <p:extLst>
      <p:ext uri="{BB962C8B-B14F-4D97-AF65-F5344CB8AC3E}">
        <p14:creationId xmlns:p14="http://schemas.microsoft.com/office/powerpoint/2010/main" val="358951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8</a:t>
            </a:fld>
            <a:endParaRPr lang="en-US"/>
          </a:p>
        </p:txBody>
      </p:sp>
    </p:spTree>
    <p:extLst>
      <p:ext uri="{BB962C8B-B14F-4D97-AF65-F5344CB8AC3E}">
        <p14:creationId xmlns:p14="http://schemas.microsoft.com/office/powerpoint/2010/main" val="361871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400A3-8310-4993-B98B-F33FA8797FF1}" type="slidenum">
              <a:rPr lang="en-US" smtClean="0"/>
              <a:t>9</a:t>
            </a:fld>
            <a:endParaRPr lang="en-US"/>
          </a:p>
        </p:txBody>
      </p:sp>
    </p:spTree>
    <p:extLst>
      <p:ext uri="{BB962C8B-B14F-4D97-AF65-F5344CB8AC3E}">
        <p14:creationId xmlns:p14="http://schemas.microsoft.com/office/powerpoint/2010/main" val="3743174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DBE3FF52-827A-4FF6-A991-3DC00EF9E448}" type="datetime1">
              <a:rPr lang="en-US" smtClean="0"/>
              <a:t>2/6/2024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1260C-C5AD-442E-AD21-EF35546CA562}"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616EF-AC37-417B-A354-D811D852039D}"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AB67F-59F4-45B4-A265-36587B3CBD8E}"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D476CEFC-72F1-4C76-BF44-DCB930B6C993}" type="datetime1">
              <a:rPr lang="en-US" smtClean="0"/>
              <a:t>2/6/2024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4AD855-EB3B-4B6E-85EB-810D8A3DB530}"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3BBDC-06E4-4FE1-B23C-CF2574EF164D}"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8BD3-B432-46D2-AA9E-1F7222A92991}"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BDFBC1-2129-482C-A5CA-2293CDA7F074}"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1D5B2C-2B80-43DA-B300-8475FA442F02}" type="datetime1">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D8810C-C543-49F0-9859-2503F8B71974}" type="datetime1">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A8C1B-0150-414F-984A-872435F6DD4C}"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CD445-28F5-4EAD-87E6-7B587E9D90D9}" type="datetime1">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CF39E-7B2A-41BD-B063-CE541E791590}"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C3E59-D3C9-44E1-BA98-0A7579E7C8B3}"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0BB60-0878-429C-BE0C-A402D53E5136}"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7B4B2-F4E0-4271-9DFD-9A04B16A50CD}"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E246C06-84E6-4A6D-9524-461B45161324}" type="datetime1">
              <a:rPr lang="en-US" smtClean="0"/>
              <a:t>2/6/2024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7CA293-6DB9-4A6A-995E-EB1C11FA72A1}"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21132-F6D9-495F-84A4-8D86E06CED47}"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7BB03-57CF-47C4-BDA3-C7F2EC844F85}"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491A5B-A509-497C-A123-5557300AC06A}"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01CC8-78DE-45F5-AA7E-72AC6137A59B}"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014AF-7204-451A-98C5-631530F5C421}" type="datetime1">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5DC3C-2C6E-4318-8979-FC1D216E5095}" type="datetime1">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F0CF7-A036-4EBB-94F0-539E25F15807}" type="datetime1">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E91D6-1156-4802-B4C5-7C5EB8FF9BEE}"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E815B-6D1C-4469-8B3B-6421F24326BF}"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285BB-6D15-482A-BC6A-35420AD54503}"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6A000-A01A-4AA7-930A-2115660438E8}"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292622DD-B8D9-4694-B27B-54FBA79EBE38}" type="datetime1">
              <a:rPr lang="en-US" smtClean="0"/>
              <a:t>2/6/2024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39F20-3391-492E-AACE-411056D108B5}"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3429855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BC183-241B-4F8F-9A47-352F7E58C8E7}"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EE80-D36A-4E28-A2F3-CA584AA7F4A5}"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8A17D-041B-4BFE-AAB6-6BA15E486F64}"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245B80-F2B6-420B-AD48-2635D94541A4}"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A2005-EB06-4463-9221-D1B9325BE680}" type="datetime1">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93506-662F-49E4-B4D1-F816F2832987}" type="datetime1">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A1A27-AAAC-4AF0-91BF-574B49484EBF}" type="datetime1">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A7495-A73E-423C-90A4-E242A351A92E}"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11C19-BA57-4488-AAA5-806648C1EA69}"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68E90-73AF-4D11-88C6-5584570C5EBF}"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27504-100C-4C49-8E72-779DADDDAF2A}"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71CD0-AC1C-4C6E-BA0B-3952298D56AD}"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373F59-C8DA-41B4-80BC-9365E38E5414}" type="datetime1">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FF863-5AAE-44BB-A8EC-95A8603DD8E9}" type="datetime1">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79CC5-1DF2-444F-9092-BA516A82CEBB}" type="datetime1">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D37F8-52C0-49E3-9605-D508A572FE55}"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B9D8B-503D-48BB-8713-B036043BC04B}" type="datetime1">
              <a:rPr lang="en-US" smtClean="0"/>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465D7-2939-45D8-8F07-C3C4830DC6F0}" type="datetime1">
              <a:rPr lang="en-US" smtClean="0"/>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8C438-446D-41D9-88F7-A56265264918}" type="datetime1">
              <a:rPr lang="en-US" smtClean="0"/>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9260B-0BB0-4610-913C-901E9C47B61C}" type="datetime1">
              <a:rPr lang="en-US" smtClean="0"/>
              <a:t>2/6/2024</a:t>
            </a:fld>
            <a:endParaRPr lang="en-US"/>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lpaso.ttuhsc.edu/fiscal/businessaffairs/finsysmgt/_documents/Finance-Fund-Maintenance-System.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paso.ttuhsc.edu/fiscal/businessaffairs/budget/_documents/instructions_information/Budget_Revision_System_User_Guide.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lpaso.ttuhsc.edu/fiscal/businessaffairs/budget/_documents/instructions_information/LaborRedistributionUserGuide.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elpaso.ttuhsc.edu/fiscal/businessaffairs/grantaccounting/_documents/multiple-positions-effort-calculation-worksheet.xl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lpaso.ttuhsc.edu/fiscal/businessaffairs/purchasing/policy.a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lpaso.ttuhsc.edu/fiscal/businessaffairs/paymentservices/Policies.asp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fund.app.texastech.edu/fundProcessing/terminateFund"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fund.app.texastech.ed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F7D20A-44BE-2A47-B7E5-9FC32AEC34E7}" type="slidenum">
              <a:rPr lang="en-US" smtClean="0"/>
              <a:t>1</a:t>
            </a:fld>
            <a:endParaRPr lang="en-US"/>
          </a:p>
        </p:txBody>
      </p:sp>
    </p:spTree>
    <p:extLst>
      <p:ext uri="{BB962C8B-B14F-4D97-AF65-F5344CB8AC3E}">
        <p14:creationId xmlns:p14="http://schemas.microsoft.com/office/powerpoint/2010/main" val="609669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63043"/>
            <a:ext cx="8229600" cy="1143000"/>
          </a:xfrm>
        </p:spPr>
        <p:txBody>
          <a:bodyPr>
            <a:normAutofit/>
          </a:bodyPr>
          <a:lstStyle/>
          <a:p>
            <a:r>
              <a:rPr lang="en-US" dirty="0" smtClean="0"/>
              <a:t>When is a new fund needed?</a:t>
            </a:r>
            <a:endParaRPr lang="en-US" dirty="0"/>
          </a:p>
        </p:txBody>
      </p:sp>
      <p:sp>
        <p:nvSpPr>
          <p:cNvPr id="3" name="Content Placeholder 2"/>
          <p:cNvSpPr>
            <a:spLocks noGrp="1"/>
          </p:cNvSpPr>
          <p:nvPr>
            <p:ph idx="1"/>
          </p:nvPr>
        </p:nvSpPr>
        <p:spPr>
          <a:xfrm>
            <a:off x="457199" y="2250650"/>
            <a:ext cx="8229599" cy="4307836"/>
          </a:xfrm>
        </p:spPr>
        <p:txBody>
          <a:bodyPr>
            <a:noAutofit/>
          </a:bodyPr>
          <a:lstStyle/>
          <a:p>
            <a:r>
              <a:rPr lang="en-US" sz="1600" dirty="0" smtClean="0"/>
              <a:t>All sponsored projects should have a separate fund created in order to properly track and segregate the financial activity and budget specific to a grant/contract.</a:t>
            </a:r>
          </a:p>
          <a:p>
            <a:r>
              <a:rPr lang="en-US" sz="1600" dirty="0" smtClean="0"/>
              <a:t>Most grants/contracts will only have one fund for the duration of the project, with a few exceptions:</a:t>
            </a:r>
          </a:p>
          <a:p>
            <a:pPr lvl="1"/>
            <a:r>
              <a:rPr lang="en-US" sz="1400" dirty="0" smtClean="0"/>
              <a:t>If it’s a federal direct grant and the federal cash drawdown method changes during the project, a new fund might be required for the affected project period.</a:t>
            </a:r>
          </a:p>
          <a:p>
            <a:pPr lvl="1"/>
            <a:r>
              <a:rPr lang="en-US" sz="1400" dirty="0" smtClean="0"/>
              <a:t>If it’s a pass-through grant, regardless of whether it’s federal, state or private, and the pass-through entity imposes unusual restrictions on how a carry forward amount can be used or demands a clear separation of budgets between grant years, then a new fund might be required for each grant year.</a:t>
            </a:r>
          </a:p>
          <a:p>
            <a:pPr lvl="1"/>
            <a:r>
              <a:rPr lang="en-US" sz="1400" dirty="0" smtClean="0"/>
              <a:t>If there is substantial financial reporting required by grant or contract year, a separate fund for each project year might be required.</a:t>
            </a:r>
          </a:p>
          <a:p>
            <a:pPr lvl="1"/>
            <a:r>
              <a:rPr lang="en-US" sz="1400" dirty="0" smtClean="0"/>
              <a:t>If there are multiple billing method requirements or the billing method changes from one project period to another (e.g. cost reimbursement to fee-for-service), a separate fund will be required for each billing method.</a:t>
            </a:r>
          </a:p>
          <a:p>
            <a:r>
              <a:rPr lang="en-US" sz="1600" dirty="0" smtClean="0"/>
              <a:t>An amendment, revision, or subsequent notice of award for an existing project does not constitute a new grant/contract, so there might not be a need to set up a new fund.</a:t>
            </a:r>
          </a:p>
        </p:txBody>
      </p:sp>
      <p:sp>
        <p:nvSpPr>
          <p:cNvPr id="4" name="Slide Number Placeholder 3"/>
          <p:cNvSpPr>
            <a:spLocks noGrp="1"/>
          </p:cNvSpPr>
          <p:nvPr>
            <p:ph type="sldNum" sz="quarter" idx="12"/>
          </p:nvPr>
        </p:nvSpPr>
        <p:spPr/>
        <p:txBody>
          <a:bodyPr/>
          <a:lstStyle/>
          <a:p>
            <a:fld id="{F2F7D20A-44BE-2A47-B7E5-9FC32AEC34E7}" type="slidenum">
              <a:rPr lang="en-US" smtClean="0"/>
              <a:t>10</a:t>
            </a:fld>
            <a:endParaRPr lang="en-US"/>
          </a:p>
        </p:txBody>
      </p:sp>
    </p:spTree>
    <p:extLst>
      <p:ext uri="{BB962C8B-B14F-4D97-AF65-F5344CB8AC3E}">
        <p14:creationId xmlns:p14="http://schemas.microsoft.com/office/powerpoint/2010/main" val="3918249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98212"/>
            <a:ext cx="8203223" cy="1143000"/>
          </a:xfrm>
        </p:spPr>
        <p:txBody>
          <a:bodyPr>
            <a:normAutofit/>
          </a:bodyPr>
          <a:lstStyle/>
          <a:p>
            <a:r>
              <a:rPr lang="en-US" dirty="0" smtClean="0"/>
              <a:t>NFR Guidance</a:t>
            </a:r>
            <a:endParaRPr lang="en-US" dirty="0"/>
          </a:p>
        </p:txBody>
      </p:sp>
      <p:sp>
        <p:nvSpPr>
          <p:cNvPr id="4" name="Content Placeholder 3"/>
          <p:cNvSpPr txBox="1">
            <a:spLocks/>
          </p:cNvSpPr>
          <p:nvPr/>
        </p:nvSpPr>
        <p:spPr>
          <a:xfrm>
            <a:off x="457199" y="1886237"/>
            <a:ext cx="8203223" cy="1512528"/>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Finance Fund Maintenance system is shared by TTUHSC El Paso (Chart E), TTUHSC (Chart H), TTU (Chart T) and the TTU System (Chart S) so you must select the proper entity in order for Banner to identify the proper Chart Code. For El Paso, select E - Texas Tech </a:t>
            </a:r>
            <a:r>
              <a:rPr lang="en-US" dirty="0" err="1"/>
              <a:t>Univ</a:t>
            </a:r>
            <a:r>
              <a:rPr lang="en-US" dirty="0"/>
              <a:t> </a:t>
            </a:r>
            <a:r>
              <a:rPr lang="en-US" dirty="0" err="1"/>
              <a:t>Hlth</a:t>
            </a:r>
            <a:r>
              <a:rPr lang="en-US" dirty="0"/>
              <a:t> </a:t>
            </a:r>
            <a:r>
              <a:rPr lang="en-US" dirty="0" err="1"/>
              <a:t>Sci</a:t>
            </a:r>
            <a:r>
              <a:rPr lang="en-US" dirty="0"/>
              <a:t> </a:t>
            </a:r>
            <a:r>
              <a:rPr lang="en-US" dirty="0" err="1"/>
              <a:t>Ctr</a:t>
            </a:r>
            <a:r>
              <a:rPr lang="en-US" dirty="0"/>
              <a:t> El Paso</a:t>
            </a:r>
            <a:r>
              <a:rPr lang="en-US" dirty="0" smtClean="0"/>
              <a:t>.</a:t>
            </a:r>
          </a:p>
        </p:txBody>
      </p:sp>
      <p:pic>
        <p:nvPicPr>
          <p:cNvPr id="6" name="Picture 5"/>
          <p:cNvPicPr>
            <a:picLocks noChangeAspect="1"/>
          </p:cNvPicPr>
          <p:nvPr/>
        </p:nvPicPr>
        <p:blipFill>
          <a:blip r:embed="rId3"/>
          <a:stretch>
            <a:fillRect/>
          </a:stretch>
        </p:blipFill>
        <p:spPr>
          <a:xfrm>
            <a:off x="1893270" y="3477881"/>
            <a:ext cx="5761905" cy="2465705"/>
          </a:xfrm>
          <a:prstGeom prst="rect">
            <a:avLst/>
          </a:prstGeom>
        </p:spPr>
      </p:pic>
      <p:sp>
        <p:nvSpPr>
          <p:cNvPr id="8" name="Rectangle 7"/>
          <p:cNvSpPr/>
          <p:nvPr/>
        </p:nvSpPr>
        <p:spPr>
          <a:xfrm>
            <a:off x="523888" y="6022703"/>
            <a:ext cx="7580601" cy="369332"/>
          </a:xfrm>
          <a:prstGeom prst="rect">
            <a:avLst/>
          </a:prstGeom>
        </p:spPr>
        <p:txBody>
          <a:bodyPr wrap="none">
            <a:spAutoFit/>
          </a:bodyPr>
          <a:lstStyle/>
          <a:p>
            <a:pPr marL="285750" indent="-285750">
              <a:buFont typeface="Arial" panose="020B0604020202020204" pitchFamily="34" charset="0"/>
              <a:buChar char="•"/>
            </a:pPr>
            <a:r>
              <a:rPr lang="en-US" dirty="0"/>
              <a:t>Then, select the appropriate fund </a:t>
            </a:r>
            <a:r>
              <a:rPr lang="en-US" dirty="0" smtClean="0"/>
              <a:t>class. Identify your fund class in next slide:</a:t>
            </a:r>
            <a:endParaRPr lang="en-US" dirty="0"/>
          </a:p>
        </p:txBody>
      </p:sp>
      <p:sp>
        <p:nvSpPr>
          <p:cNvPr id="3" name="Slide Number Placeholder 2"/>
          <p:cNvSpPr>
            <a:spLocks noGrp="1"/>
          </p:cNvSpPr>
          <p:nvPr>
            <p:ph type="sldNum" sz="quarter" idx="12"/>
          </p:nvPr>
        </p:nvSpPr>
        <p:spPr/>
        <p:txBody>
          <a:bodyPr/>
          <a:lstStyle/>
          <a:p>
            <a:fld id="{F2F7D20A-44BE-2A47-B7E5-9FC32AEC34E7}" type="slidenum">
              <a:rPr lang="en-US" smtClean="0"/>
              <a:t>11</a:t>
            </a:fld>
            <a:endParaRPr lang="en-US"/>
          </a:p>
        </p:txBody>
      </p:sp>
    </p:spTree>
    <p:extLst>
      <p:ext uri="{BB962C8B-B14F-4D97-AF65-F5344CB8AC3E}">
        <p14:creationId xmlns:p14="http://schemas.microsoft.com/office/powerpoint/2010/main" val="366128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1690"/>
            <a:ext cx="8203223" cy="1143000"/>
          </a:xfrm>
        </p:spPr>
        <p:txBody>
          <a:bodyPr>
            <a:normAutofit/>
          </a:bodyPr>
          <a:lstStyle/>
          <a:p>
            <a:r>
              <a:rPr lang="en-US" dirty="0"/>
              <a:t>Identify Your Fund Class</a:t>
            </a:r>
          </a:p>
        </p:txBody>
      </p:sp>
      <p:sp>
        <p:nvSpPr>
          <p:cNvPr id="4" name="Content Placeholder 3"/>
          <p:cNvSpPr txBox="1">
            <a:spLocks/>
          </p:cNvSpPr>
          <p:nvPr/>
        </p:nvSpPr>
        <p:spPr>
          <a:xfrm>
            <a:off x="457199" y="1644162"/>
            <a:ext cx="4009293" cy="49940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Arial" panose="020B0604020202020204" pitchFamily="34" charset="0"/>
              <a:buChar char="•"/>
            </a:pPr>
            <a:r>
              <a:rPr lang="en-US" sz="800" b="1" dirty="0" smtClean="0"/>
              <a:t>10 - Educational </a:t>
            </a:r>
            <a:r>
              <a:rPr lang="en-US" sz="800" b="1" dirty="0"/>
              <a:t>and </a:t>
            </a:r>
            <a:r>
              <a:rPr lang="en-US" sz="800" b="1" dirty="0" smtClean="0"/>
              <a:t>General</a:t>
            </a:r>
            <a:r>
              <a:rPr lang="en-US" sz="800" dirty="0" smtClean="0"/>
              <a:t>.- State </a:t>
            </a:r>
            <a:r>
              <a:rPr lang="en-US" sz="800" dirty="0"/>
              <a:t>Appropriated </a:t>
            </a:r>
            <a:r>
              <a:rPr lang="en-US" sz="800" dirty="0" smtClean="0"/>
              <a:t>Funds. General </a:t>
            </a:r>
            <a:r>
              <a:rPr lang="en-US" sz="800" dirty="0"/>
              <a:t>revenue appropriations provided by the Legislature to support general education operations. </a:t>
            </a:r>
          </a:p>
          <a:p>
            <a:pPr marL="182880" indent="-182880">
              <a:buFont typeface="Arial" panose="020B0604020202020204" pitchFamily="34" charset="0"/>
              <a:buChar char="•"/>
            </a:pPr>
            <a:r>
              <a:rPr lang="en-US" sz="800" b="1" dirty="0" smtClean="0"/>
              <a:t>10Z - Coordinating Board</a:t>
            </a:r>
            <a:r>
              <a:rPr lang="en-US" sz="800" dirty="0" smtClean="0"/>
              <a:t>.- Projects </a:t>
            </a:r>
            <a:r>
              <a:rPr lang="en-US" sz="800" dirty="0"/>
              <a:t>or grants as approved by the Texas Higher Education Coordinating Board, i.e., Advanced Research Programs (ARPs), funded through appropriations in the state Treasury. </a:t>
            </a:r>
          </a:p>
          <a:p>
            <a:pPr marL="182880" indent="-182880">
              <a:buFont typeface="Arial" panose="020B0604020202020204" pitchFamily="34" charset="0"/>
              <a:buChar char="•"/>
            </a:pPr>
            <a:r>
              <a:rPr lang="en-US" sz="800" b="1" dirty="0" smtClean="0"/>
              <a:t>11 - HEAF Unallocated </a:t>
            </a:r>
          </a:p>
          <a:p>
            <a:pPr marL="182880" indent="-182880">
              <a:buFont typeface="Arial" panose="020B0604020202020204" pitchFamily="34" charset="0"/>
              <a:buChar char="•"/>
            </a:pPr>
            <a:r>
              <a:rPr lang="en-US" sz="800" b="1" dirty="0" smtClean="0"/>
              <a:t>11Z – HEAF</a:t>
            </a:r>
            <a:r>
              <a:rPr lang="en-US" sz="800" dirty="0" smtClean="0"/>
              <a:t>.- Appropriations </a:t>
            </a:r>
            <a:r>
              <a:rPr lang="en-US" sz="800" dirty="0"/>
              <a:t>provided by the legislature for capital expenditures such as land, construction, major repair and rehabilitation of buildings, capital equipment, and library materials. </a:t>
            </a:r>
          </a:p>
          <a:p>
            <a:pPr marL="182880" indent="-182880">
              <a:buFont typeface="Arial" panose="020B0604020202020204" pitchFamily="34" charset="0"/>
              <a:buChar char="•"/>
            </a:pPr>
            <a:r>
              <a:rPr lang="en-US" sz="800" b="1" dirty="0" smtClean="0"/>
              <a:t>12 - Permanent </a:t>
            </a:r>
            <a:r>
              <a:rPr lang="en-US" sz="800" b="1" dirty="0"/>
              <a:t>Health </a:t>
            </a:r>
            <a:r>
              <a:rPr lang="en-US" sz="800" b="1" dirty="0" smtClean="0"/>
              <a:t>Funds</a:t>
            </a:r>
            <a:r>
              <a:rPr lang="en-US" sz="800" dirty="0" smtClean="0"/>
              <a:t>.- Programs </a:t>
            </a:r>
            <a:r>
              <a:rPr lang="en-US" sz="800" dirty="0"/>
              <a:t>funded from Permanent Health Funds (Tobacco funds) that benefit medical research, health education, or treatment programs. </a:t>
            </a:r>
          </a:p>
          <a:p>
            <a:pPr marL="182880" indent="-182880">
              <a:buFont typeface="Arial" panose="020B0604020202020204" pitchFamily="34" charset="0"/>
              <a:buChar char="•"/>
            </a:pPr>
            <a:r>
              <a:rPr lang="en-US" sz="800" b="1" dirty="0" smtClean="0"/>
              <a:t>12Z - Permanent </a:t>
            </a:r>
            <a:r>
              <a:rPr lang="en-US" sz="800" b="1" dirty="0"/>
              <a:t>Health Funds Seed </a:t>
            </a:r>
            <a:r>
              <a:rPr lang="en-US" sz="800" b="1" dirty="0" smtClean="0"/>
              <a:t>Grants</a:t>
            </a:r>
            <a:r>
              <a:rPr lang="en-US" sz="800" dirty="0" smtClean="0"/>
              <a:t>.- Seed </a:t>
            </a:r>
            <a:r>
              <a:rPr lang="en-US" sz="800" dirty="0"/>
              <a:t>grants funded from Permanent Health Funds. </a:t>
            </a:r>
          </a:p>
          <a:p>
            <a:pPr marL="182880" indent="-182880">
              <a:buFont typeface="Arial" panose="020B0604020202020204" pitchFamily="34" charset="0"/>
              <a:buChar char="•"/>
            </a:pPr>
            <a:r>
              <a:rPr lang="en-US" sz="800" b="1" dirty="0" smtClean="0"/>
              <a:t>13 - Medical </a:t>
            </a:r>
            <a:r>
              <a:rPr lang="en-US" sz="800" b="1" dirty="0"/>
              <a:t>Practice Income Plan – </a:t>
            </a:r>
            <a:r>
              <a:rPr lang="en-US" sz="800" b="1" dirty="0" smtClean="0"/>
              <a:t>MPIP</a:t>
            </a:r>
            <a:r>
              <a:rPr lang="en-US" sz="800" dirty="0" smtClean="0"/>
              <a:t>.- Revenue </a:t>
            </a:r>
            <a:r>
              <a:rPr lang="en-US" sz="800" dirty="0"/>
              <a:t>and expenditures related to patient care or other activities of the practice plan. </a:t>
            </a:r>
          </a:p>
          <a:p>
            <a:pPr marL="182880" indent="-182880">
              <a:buFont typeface="Arial" panose="020B0604020202020204" pitchFamily="34" charset="0"/>
              <a:buChar char="•"/>
            </a:pPr>
            <a:r>
              <a:rPr lang="en-US" sz="800" b="1" dirty="0" smtClean="0"/>
              <a:t>18 - General Designated</a:t>
            </a:r>
            <a:r>
              <a:rPr lang="en-US" sz="800" dirty="0" smtClean="0"/>
              <a:t>.- Resources </a:t>
            </a:r>
            <a:r>
              <a:rPr lang="en-US" sz="800" dirty="0"/>
              <a:t>internally allocated by the governing board or management - Student fee funds. - Facility and Administrative (Indirect Cost) recovery from sponsored program funds. </a:t>
            </a:r>
          </a:p>
          <a:p>
            <a:pPr marL="182880" indent="-182880">
              <a:buFont typeface="Arial" panose="020B0604020202020204" pitchFamily="34" charset="0"/>
              <a:buChar char="•"/>
            </a:pPr>
            <a:r>
              <a:rPr lang="en-US" sz="800" b="1" dirty="0" smtClean="0"/>
              <a:t>18Z - General </a:t>
            </a:r>
            <a:r>
              <a:rPr lang="en-US" sz="800" b="1" dirty="0"/>
              <a:t>Designated </a:t>
            </a:r>
            <a:r>
              <a:rPr lang="en-US" sz="800" b="1" dirty="0" smtClean="0"/>
              <a:t>Grants.- </a:t>
            </a:r>
            <a:r>
              <a:rPr lang="en-US" sz="800" dirty="0" smtClean="0"/>
              <a:t>Seed </a:t>
            </a:r>
            <a:r>
              <a:rPr lang="en-US" sz="800" dirty="0"/>
              <a:t>grants from unrestricted funds. </a:t>
            </a:r>
          </a:p>
          <a:p>
            <a:pPr marL="182880" indent="-182880">
              <a:buFont typeface="Arial" panose="020B0604020202020204" pitchFamily="34" charset="0"/>
              <a:buChar char="•"/>
            </a:pPr>
            <a:r>
              <a:rPr lang="en-US" sz="800" b="1" dirty="0" smtClean="0"/>
              <a:t>19 - Service Departments</a:t>
            </a:r>
            <a:r>
              <a:rPr lang="en-US" sz="800" dirty="0" smtClean="0"/>
              <a:t>.- Ongoing </a:t>
            </a:r>
            <a:r>
              <a:rPr lang="en-US" sz="800" dirty="0"/>
              <a:t>operations that sell products and provide specific services to other TTUHSC El Paso departments. - Lab services </a:t>
            </a:r>
          </a:p>
          <a:p>
            <a:pPr marL="182880" indent="-182880">
              <a:buFont typeface="Arial" panose="020B0604020202020204" pitchFamily="34" charset="0"/>
              <a:buChar char="•"/>
            </a:pPr>
            <a:r>
              <a:rPr lang="en-US" sz="800" b="1" dirty="0" smtClean="0"/>
              <a:t>20 - Non-Federal Scholarships</a:t>
            </a:r>
            <a:r>
              <a:rPr lang="en-US" sz="800" dirty="0" smtClean="0"/>
              <a:t>.- Scholarships </a:t>
            </a:r>
            <a:r>
              <a:rPr lang="en-US" sz="800" dirty="0"/>
              <a:t>funded from gifts from external sources (including endowment earnings) or internally designated funds. </a:t>
            </a:r>
            <a:r>
              <a:rPr lang="en-US" sz="800" dirty="0" smtClean="0"/>
              <a:t>Use </a:t>
            </a:r>
            <a:r>
              <a:rPr lang="en-US" sz="800" dirty="0"/>
              <a:t>is restricted to scholarship expense. </a:t>
            </a:r>
          </a:p>
          <a:p>
            <a:pPr marL="182880" indent="-182880">
              <a:buFont typeface="Arial" panose="020B0604020202020204" pitchFamily="34" charset="0"/>
              <a:buChar char="•"/>
            </a:pPr>
            <a:r>
              <a:rPr lang="en-US" sz="800" b="1" dirty="0" smtClean="0"/>
              <a:t>20Z - Federal Scholarships</a:t>
            </a:r>
            <a:r>
              <a:rPr lang="en-US" sz="800" dirty="0" smtClean="0"/>
              <a:t>.- Pell, SEOG.</a:t>
            </a:r>
          </a:p>
          <a:p>
            <a:pPr marL="182880" indent="-182880">
              <a:buFont typeface="Arial" panose="020B0604020202020204" pitchFamily="34" charset="0"/>
              <a:buChar char="•"/>
            </a:pPr>
            <a:r>
              <a:rPr lang="en-US" sz="800" b="1" dirty="0" smtClean="0"/>
              <a:t>21Z - Federal </a:t>
            </a:r>
            <a:r>
              <a:rPr lang="en-US" sz="800" b="1" dirty="0" err="1"/>
              <a:t>Govt</a:t>
            </a:r>
            <a:r>
              <a:rPr lang="en-US" sz="800" b="1" dirty="0"/>
              <a:t> </a:t>
            </a:r>
            <a:r>
              <a:rPr lang="en-US" sz="800" b="1" dirty="0" smtClean="0"/>
              <a:t>Grants/Contracts</a:t>
            </a:r>
            <a:r>
              <a:rPr lang="en-US" sz="800" dirty="0" smtClean="0"/>
              <a:t>.- Includes </a:t>
            </a:r>
            <a:r>
              <a:rPr lang="en-US" sz="800" dirty="0"/>
              <a:t>direct program grants and Federal funds passed to TTUHSC El Paso from other agencies. </a:t>
            </a:r>
            <a:r>
              <a:rPr lang="en-US" sz="800" dirty="0" smtClean="0"/>
              <a:t>Use </a:t>
            </a:r>
            <a:r>
              <a:rPr lang="en-US" sz="800" dirty="0"/>
              <a:t>is restricted to conditions agreed upon in the grant/contract. </a:t>
            </a:r>
          </a:p>
          <a:p>
            <a:pPr marL="182880" indent="-182880">
              <a:buFont typeface="Arial" panose="020B0604020202020204" pitchFamily="34" charset="0"/>
              <a:buChar char="•"/>
            </a:pPr>
            <a:r>
              <a:rPr lang="en-US" sz="800" b="1" dirty="0" smtClean="0"/>
              <a:t>22Z - State </a:t>
            </a:r>
            <a:r>
              <a:rPr lang="en-US" sz="800" b="1" dirty="0" err="1"/>
              <a:t>Govt</a:t>
            </a:r>
            <a:r>
              <a:rPr lang="en-US" sz="800" b="1" dirty="0"/>
              <a:t> </a:t>
            </a:r>
            <a:r>
              <a:rPr lang="en-US" sz="800" b="1" dirty="0" smtClean="0"/>
              <a:t>Grants/Contracts</a:t>
            </a:r>
            <a:r>
              <a:rPr lang="en-US" sz="800" dirty="0" smtClean="0"/>
              <a:t>.- Grants </a:t>
            </a:r>
            <a:r>
              <a:rPr lang="en-US" sz="800" dirty="0"/>
              <a:t>or contracts from other state of Texas entities, including state funds passed to TTUHSC El Paso from other agencies. </a:t>
            </a:r>
            <a:r>
              <a:rPr lang="en-US" sz="800" dirty="0" smtClean="0"/>
              <a:t>Use </a:t>
            </a:r>
            <a:r>
              <a:rPr lang="en-US" sz="800" dirty="0"/>
              <a:t>is restricted to conditions agreed upon in the grant/contract. </a:t>
            </a:r>
          </a:p>
          <a:p>
            <a:pPr marL="182880" indent="-182880">
              <a:buFont typeface="Arial" panose="020B0604020202020204" pitchFamily="34" charset="0"/>
              <a:buChar char="•"/>
            </a:pPr>
            <a:r>
              <a:rPr lang="en-US" sz="800" b="1" dirty="0" smtClean="0"/>
              <a:t>23 - Local </a:t>
            </a:r>
            <a:r>
              <a:rPr lang="en-US" sz="800" b="1" dirty="0" err="1"/>
              <a:t>Govt</a:t>
            </a:r>
            <a:r>
              <a:rPr lang="en-US" sz="800" b="1" dirty="0"/>
              <a:t> Gifts/Earnings </a:t>
            </a:r>
            <a:r>
              <a:rPr lang="en-US" sz="800" b="1" dirty="0" smtClean="0"/>
              <a:t>Funds.- </a:t>
            </a:r>
            <a:r>
              <a:rPr lang="en-US" sz="800" dirty="0" smtClean="0"/>
              <a:t>Gifts </a:t>
            </a:r>
            <a:r>
              <a:rPr lang="en-US" sz="800" dirty="0"/>
              <a:t>or endowment earnings from local government agencies. </a:t>
            </a:r>
            <a:r>
              <a:rPr lang="en-US" sz="800" dirty="0" smtClean="0"/>
              <a:t>Use </a:t>
            </a:r>
            <a:r>
              <a:rPr lang="en-US" sz="800" dirty="0"/>
              <a:t>is restricted to conditions agreed upon in donor correspondence. </a:t>
            </a:r>
            <a:endParaRPr lang="en-US" sz="800" dirty="0" smtClean="0"/>
          </a:p>
          <a:p>
            <a:pPr marL="182880" indent="-182880">
              <a:buFont typeface="Arial" panose="020B0604020202020204" pitchFamily="34" charset="0"/>
              <a:buChar char="•"/>
            </a:pPr>
            <a:r>
              <a:rPr lang="en-US" sz="800" b="1" dirty="0"/>
              <a:t>23Z - Local </a:t>
            </a:r>
            <a:r>
              <a:rPr lang="en-US" sz="800" b="1" dirty="0" err="1"/>
              <a:t>Govt</a:t>
            </a:r>
            <a:r>
              <a:rPr lang="en-US" sz="800" b="1" dirty="0"/>
              <a:t> Grants/Contracts</a:t>
            </a:r>
            <a:r>
              <a:rPr lang="en-US" sz="800" dirty="0"/>
              <a:t>.- Grants or contracts with local government agencies. Use is restricted to conditions agreed upon in the grant/contract. </a:t>
            </a:r>
          </a:p>
        </p:txBody>
      </p:sp>
      <p:sp>
        <p:nvSpPr>
          <p:cNvPr id="7" name="Content Placeholder 3"/>
          <p:cNvSpPr txBox="1">
            <a:spLocks/>
          </p:cNvSpPr>
          <p:nvPr/>
        </p:nvSpPr>
        <p:spPr>
          <a:xfrm>
            <a:off x="4774223" y="1644162"/>
            <a:ext cx="4004894" cy="477833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171450"/>
            <a:r>
              <a:rPr lang="en-US" sz="800" b="1" dirty="0" smtClean="0"/>
              <a:t>24 - Private </a:t>
            </a:r>
            <a:r>
              <a:rPr lang="en-US" sz="800" b="1" dirty="0"/>
              <a:t>Gifts/Earnings </a:t>
            </a:r>
            <a:r>
              <a:rPr lang="en-US" sz="800" b="1" dirty="0" smtClean="0"/>
              <a:t>Funds</a:t>
            </a:r>
            <a:r>
              <a:rPr lang="en-US" sz="800" dirty="0" smtClean="0"/>
              <a:t>.- Gifts </a:t>
            </a:r>
            <a:r>
              <a:rPr lang="en-US" sz="800" dirty="0"/>
              <a:t>from private agencies, foundations or individuals - Non-scholarship earnings from endowments. - Use is restricted to conditions agreed upon in donor correspondence. </a:t>
            </a:r>
          </a:p>
          <a:p>
            <a:pPr marL="228600" indent="-171450"/>
            <a:r>
              <a:rPr lang="en-US" sz="800" b="1" dirty="0" smtClean="0"/>
              <a:t>24Z - Private Grants/Contracts</a:t>
            </a:r>
            <a:r>
              <a:rPr lang="en-US" sz="800" dirty="0" smtClean="0"/>
              <a:t>.- Grants </a:t>
            </a:r>
            <a:r>
              <a:rPr lang="en-US" sz="800" dirty="0"/>
              <a:t>or contracts with private entities. </a:t>
            </a:r>
            <a:r>
              <a:rPr lang="en-US" sz="800" dirty="0" smtClean="0"/>
              <a:t>Use </a:t>
            </a:r>
            <a:r>
              <a:rPr lang="en-US" sz="800" dirty="0"/>
              <a:t>is restricted to conditions agreed upon in the grant/contract. </a:t>
            </a:r>
          </a:p>
          <a:p>
            <a:pPr marL="228600" indent="-171450"/>
            <a:r>
              <a:rPr lang="en-US" sz="800" b="1" dirty="0" smtClean="0"/>
              <a:t>30 - Auxiliary Enterprises</a:t>
            </a:r>
            <a:r>
              <a:rPr lang="en-US" sz="800" dirty="0" smtClean="0"/>
              <a:t>.- Entity </a:t>
            </a:r>
            <a:r>
              <a:rPr lang="en-US" sz="800" dirty="0"/>
              <a:t>that exists predominantly to furnish goods and services to students, faculty or staff outside the research and education functions. - Charges a fee directly related to the cost of goods and services. - Traffic and Parking - Bookstore </a:t>
            </a:r>
          </a:p>
          <a:p>
            <a:pPr marL="228600" indent="-171450"/>
            <a:r>
              <a:rPr lang="en-US" sz="800" b="1" dirty="0" smtClean="0"/>
              <a:t>40 - Federal Loans.- Federally </a:t>
            </a:r>
            <a:r>
              <a:rPr lang="en-US" sz="800" b="1" dirty="0"/>
              <a:t>Funded Loans </a:t>
            </a:r>
            <a:r>
              <a:rPr lang="en-US" sz="800" dirty="0"/>
              <a:t>- Funds available for loans to students </a:t>
            </a:r>
          </a:p>
          <a:p>
            <a:pPr marL="228600" indent="-171450"/>
            <a:r>
              <a:rPr lang="en-US" sz="800" b="1" dirty="0" smtClean="0"/>
              <a:t>41 - Institutional Loans</a:t>
            </a:r>
            <a:r>
              <a:rPr lang="en-US" sz="800" dirty="0" smtClean="0"/>
              <a:t>.- Non-Federal </a:t>
            </a:r>
            <a:r>
              <a:rPr lang="en-US" sz="800" dirty="0"/>
              <a:t>Loans - Funds available for loans to students - Funding provided from internal sources or from private donations.  </a:t>
            </a:r>
            <a:endParaRPr lang="en-US" sz="800" dirty="0" smtClean="0"/>
          </a:p>
          <a:p>
            <a:pPr marL="228600" indent="-171450"/>
            <a:r>
              <a:rPr lang="en-US" sz="800" b="1" dirty="0" smtClean="0"/>
              <a:t>50 - Funds </a:t>
            </a:r>
            <a:r>
              <a:rPr lang="en-US" sz="800" b="1" dirty="0"/>
              <a:t>Functioning as </a:t>
            </a:r>
            <a:r>
              <a:rPr lang="en-US" sz="800" b="1" dirty="0" smtClean="0"/>
              <a:t>Endowments</a:t>
            </a:r>
            <a:r>
              <a:rPr lang="en-US" sz="800" dirty="0" smtClean="0"/>
              <a:t>.- Internal </a:t>
            </a:r>
            <a:r>
              <a:rPr lang="en-US" sz="800" dirty="0"/>
              <a:t>resources that TTUHSC El Paso, rather than a donor, has determined are to be retained and managed like an endowment and are approved by the Board of Regents. - Principal and income may be utilized at the discretion of TTUHSC El Paso - Expenditures may be restricted or unrestricted. </a:t>
            </a:r>
          </a:p>
          <a:p>
            <a:pPr marL="228600" indent="-171450"/>
            <a:r>
              <a:rPr lang="en-US" sz="800" b="1" dirty="0" smtClean="0"/>
              <a:t>60 - Permanent Endowments.- </a:t>
            </a:r>
            <a:r>
              <a:rPr lang="en-US" sz="800" dirty="0" smtClean="0"/>
              <a:t>External </a:t>
            </a:r>
            <a:r>
              <a:rPr lang="en-US" sz="800" dirty="0"/>
              <a:t>resources that a donor has determined are to be maintained in perpetuity o Corpus must remain intact. o Earnings from endowment corpus can be expended or reinvested with the original gift as stipulated by the donor. </a:t>
            </a:r>
            <a:endParaRPr lang="en-US" sz="800" dirty="0" smtClean="0"/>
          </a:p>
          <a:p>
            <a:pPr marL="228600" indent="-171450"/>
            <a:r>
              <a:rPr lang="en-US" sz="800" b="1" dirty="0" smtClean="0"/>
              <a:t>80 - Student </a:t>
            </a:r>
            <a:r>
              <a:rPr lang="en-US" sz="800" b="1" dirty="0"/>
              <a:t>and Other Agency </a:t>
            </a:r>
            <a:r>
              <a:rPr lang="en-US" sz="800" b="1" dirty="0" smtClean="0"/>
              <a:t>Funds</a:t>
            </a:r>
            <a:r>
              <a:rPr lang="en-US" sz="800" dirty="0" smtClean="0"/>
              <a:t>.- Resources </a:t>
            </a:r>
            <a:r>
              <a:rPr lang="en-US" sz="800" dirty="0"/>
              <a:t>held on behalf of external parties - Used to report resources held by TTUHSC El Paso in a purely custodial capacity </a:t>
            </a:r>
          </a:p>
          <a:p>
            <a:pPr marL="228600" indent="-171450"/>
            <a:r>
              <a:rPr lang="en-US" sz="800" b="1" dirty="0" smtClean="0"/>
              <a:t>84 - TTFI </a:t>
            </a:r>
            <a:r>
              <a:rPr lang="en-US" sz="800" b="1" dirty="0"/>
              <a:t>Unrestricted </a:t>
            </a:r>
          </a:p>
          <a:p>
            <a:pPr marL="228600" indent="-171450"/>
            <a:r>
              <a:rPr lang="en-US" sz="800" b="1" dirty="0" smtClean="0"/>
              <a:t>85 - TTFI Endowments</a:t>
            </a:r>
            <a:r>
              <a:rPr lang="en-US" sz="800" dirty="0" smtClean="0"/>
              <a:t>.- External </a:t>
            </a:r>
            <a:r>
              <a:rPr lang="en-US" sz="800" dirty="0"/>
              <a:t>resources gifted to TTFI that a donor has determined are to be maintained in perpetuity - Corpus must remain intact - Earnings from endowment corpus can be expended or reinvested with the original gift as stipulated by the donor </a:t>
            </a:r>
          </a:p>
          <a:p>
            <a:pPr marL="228600" indent="-171450"/>
            <a:r>
              <a:rPr lang="en-US" sz="800" b="1" dirty="0" smtClean="0"/>
              <a:t>8A - TTFI </a:t>
            </a:r>
            <a:r>
              <a:rPr lang="en-US" sz="800" b="1" dirty="0"/>
              <a:t>Quasi Endowments </a:t>
            </a:r>
          </a:p>
          <a:p>
            <a:pPr marL="228600" indent="-171450"/>
            <a:r>
              <a:rPr lang="en-US" sz="800" b="1" dirty="0" smtClean="0"/>
              <a:t>9EZ - Unexpended </a:t>
            </a:r>
            <a:r>
              <a:rPr lang="en-US" sz="800" b="1" dirty="0"/>
              <a:t>Plant </a:t>
            </a:r>
            <a:r>
              <a:rPr lang="en-US" sz="800" dirty="0"/>
              <a:t>– Perm Health </a:t>
            </a:r>
            <a:r>
              <a:rPr lang="en-US" sz="800" dirty="0" smtClean="0"/>
              <a:t>Funds.- Used </a:t>
            </a:r>
            <a:r>
              <a:rPr lang="en-US" sz="800" dirty="0"/>
              <a:t>to record expenditures for a project until completion - Funded from Permanent Health Funds (Tobacco funds) </a:t>
            </a:r>
          </a:p>
          <a:p>
            <a:pPr marL="228600" indent="-171450"/>
            <a:r>
              <a:rPr lang="en-US" sz="800" b="1" dirty="0" smtClean="0"/>
              <a:t>9FZ - Unexpended </a:t>
            </a:r>
            <a:r>
              <a:rPr lang="en-US" sz="800" b="1" dirty="0"/>
              <a:t>Plant </a:t>
            </a:r>
            <a:r>
              <a:rPr lang="en-US" sz="800" dirty="0" smtClean="0"/>
              <a:t>– HEAF.- Used </a:t>
            </a:r>
            <a:r>
              <a:rPr lang="en-US" sz="800" dirty="0"/>
              <a:t>to record expenditures for a project until </a:t>
            </a:r>
            <a:r>
              <a:rPr lang="en-US" sz="800" dirty="0" smtClean="0"/>
              <a:t>completion. Funded </a:t>
            </a:r>
            <a:r>
              <a:rPr lang="en-US" sz="800" dirty="0"/>
              <a:t>from HEAF </a:t>
            </a:r>
            <a:r>
              <a:rPr lang="en-US" sz="800" dirty="0" smtClean="0"/>
              <a:t>funds. </a:t>
            </a:r>
          </a:p>
          <a:p>
            <a:pPr marL="228600" indent="-171450"/>
            <a:r>
              <a:rPr lang="en-US" sz="800" b="1" dirty="0" smtClean="0"/>
              <a:t>9GZ - Unexpended </a:t>
            </a:r>
            <a:r>
              <a:rPr lang="en-US" sz="800" b="1" dirty="0"/>
              <a:t>Plant </a:t>
            </a:r>
            <a:r>
              <a:rPr lang="en-US" sz="800" dirty="0"/>
              <a:t>– Tuition Rev </a:t>
            </a:r>
            <a:r>
              <a:rPr lang="en-US" sz="800" dirty="0" smtClean="0"/>
              <a:t>Bonds.-Used </a:t>
            </a:r>
            <a:r>
              <a:rPr lang="en-US" sz="800" dirty="0"/>
              <a:t>to record expenditures for a project until completion. </a:t>
            </a:r>
            <a:r>
              <a:rPr lang="en-US" sz="800" dirty="0" smtClean="0"/>
              <a:t>Funded </a:t>
            </a:r>
            <a:r>
              <a:rPr lang="en-US" sz="800" dirty="0"/>
              <a:t>from Tuition Revenue Bond proceeds </a:t>
            </a:r>
          </a:p>
          <a:p>
            <a:pPr marL="228600" indent="-171450"/>
            <a:r>
              <a:rPr lang="en-US" sz="800" b="1" dirty="0" smtClean="0"/>
              <a:t>9HZ - Unexpended </a:t>
            </a:r>
            <a:r>
              <a:rPr lang="en-US" sz="800" b="1" dirty="0"/>
              <a:t>Plant </a:t>
            </a:r>
            <a:r>
              <a:rPr lang="en-US" sz="800" dirty="0"/>
              <a:t>– Local </a:t>
            </a:r>
            <a:r>
              <a:rPr lang="en-US" sz="800" dirty="0" smtClean="0"/>
              <a:t>Funds.- Used </a:t>
            </a:r>
            <a:r>
              <a:rPr lang="en-US" sz="800" dirty="0"/>
              <a:t>to record expenditures for a project until completion. </a:t>
            </a:r>
            <a:r>
              <a:rPr lang="en-US" sz="800" dirty="0" smtClean="0"/>
              <a:t>Funded </a:t>
            </a:r>
            <a:r>
              <a:rPr lang="en-US" sz="800" dirty="0"/>
              <a:t>from internal local funds such as MPIP funds or restricted funds. </a:t>
            </a:r>
            <a:endParaRPr lang="en-US" sz="800" dirty="0" smtClean="0"/>
          </a:p>
        </p:txBody>
      </p:sp>
      <p:sp>
        <p:nvSpPr>
          <p:cNvPr id="3" name="Slide Number Placeholder 2"/>
          <p:cNvSpPr>
            <a:spLocks noGrp="1"/>
          </p:cNvSpPr>
          <p:nvPr>
            <p:ph type="sldNum" sz="quarter" idx="12"/>
          </p:nvPr>
        </p:nvSpPr>
        <p:spPr/>
        <p:txBody>
          <a:bodyPr/>
          <a:lstStyle/>
          <a:p>
            <a:fld id="{F2F7D20A-44BE-2A47-B7E5-9FC32AEC34E7}" type="slidenum">
              <a:rPr lang="en-US" smtClean="0"/>
              <a:t>12</a:t>
            </a:fld>
            <a:endParaRPr lang="en-US"/>
          </a:p>
        </p:txBody>
      </p:sp>
    </p:spTree>
    <p:extLst>
      <p:ext uri="{BB962C8B-B14F-4D97-AF65-F5344CB8AC3E}">
        <p14:creationId xmlns:p14="http://schemas.microsoft.com/office/powerpoint/2010/main" val="2205464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98212"/>
            <a:ext cx="8203223" cy="1143000"/>
          </a:xfrm>
        </p:spPr>
        <p:txBody>
          <a:bodyPr>
            <a:normAutofit/>
          </a:bodyPr>
          <a:lstStyle/>
          <a:p>
            <a:r>
              <a:rPr lang="en-US" dirty="0" smtClean="0"/>
              <a:t>NFR Guidance</a:t>
            </a:r>
            <a:endParaRPr lang="en-US" dirty="0"/>
          </a:p>
        </p:txBody>
      </p:sp>
      <p:sp>
        <p:nvSpPr>
          <p:cNvPr id="7" name="Content Placeholder 3"/>
          <p:cNvSpPr txBox="1">
            <a:spLocks/>
          </p:cNvSpPr>
          <p:nvPr/>
        </p:nvSpPr>
        <p:spPr>
          <a:xfrm>
            <a:off x="378069" y="2141213"/>
            <a:ext cx="8417172" cy="409883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200" dirty="0"/>
              <a:t>Based on selection of Fund Class you choose, your request maybe routed to additional forms to gather information related to the following areas</a:t>
            </a:r>
            <a:r>
              <a:rPr lang="en-US" sz="2200" dirty="0" smtClean="0"/>
              <a:t>:</a:t>
            </a:r>
          </a:p>
          <a:p>
            <a:pPr lvl="1">
              <a:spcBef>
                <a:spcPts val="0"/>
              </a:spcBef>
            </a:pPr>
            <a:r>
              <a:rPr lang="en-US" sz="2200" dirty="0" smtClean="0"/>
              <a:t>Sponsored programs</a:t>
            </a:r>
          </a:p>
          <a:p>
            <a:pPr lvl="2">
              <a:spcBef>
                <a:spcPts val="0"/>
              </a:spcBef>
              <a:buFont typeface="Wingdings" panose="05000000000000000000" pitchFamily="2" charset="2"/>
              <a:buChar char="Ø"/>
            </a:pPr>
            <a:r>
              <a:rPr lang="en-US" sz="1800" dirty="0" smtClean="0"/>
              <a:t>Research Definitions as </a:t>
            </a:r>
            <a:r>
              <a:rPr lang="en-US" sz="1800" dirty="0"/>
              <a:t>defined by the NSF Research </a:t>
            </a:r>
            <a:r>
              <a:rPr lang="en-US" sz="1800" dirty="0" smtClean="0"/>
              <a:t>Survey, refer to next slides. </a:t>
            </a:r>
          </a:p>
          <a:p>
            <a:pPr lvl="1">
              <a:spcBef>
                <a:spcPts val="0"/>
              </a:spcBef>
            </a:pPr>
            <a:r>
              <a:rPr lang="en-US" sz="2200" dirty="0"/>
              <a:t>Scholarships</a:t>
            </a:r>
          </a:p>
          <a:p>
            <a:pPr lvl="1">
              <a:spcBef>
                <a:spcPts val="0"/>
              </a:spcBef>
            </a:pPr>
            <a:r>
              <a:rPr lang="en-US" sz="2200" dirty="0" smtClean="0"/>
              <a:t>Gifts</a:t>
            </a:r>
          </a:p>
          <a:p>
            <a:pPr lvl="1">
              <a:spcBef>
                <a:spcPts val="0"/>
              </a:spcBef>
            </a:pPr>
            <a:r>
              <a:rPr lang="en-US" sz="2200" dirty="0" smtClean="0"/>
              <a:t>Foundation/Endowments</a:t>
            </a:r>
          </a:p>
          <a:p>
            <a:pPr marL="0" indent="0">
              <a:spcBef>
                <a:spcPts val="0"/>
              </a:spcBef>
              <a:buNone/>
            </a:pPr>
            <a:r>
              <a:rPr lang="en-US" sz="2200" dirty="0" smtClean="0"/>
              <a:t>	</a:t>
            </a:r>
            <a:r>
              <a:rPr lang="en-US" sz="1800" dirty="0" smtClean="0"/>
              <a:t>	Recommended </a:t>
            </a:r>
            <a:r>
              <a:rPr lang="en-US" sz="1800" dirty="0"/>
              <a:t>Reading: HSCEP OP 02.08 - Operation </a:t>
            </a:r>
            <a:r>
              <a:rPr lang="en-US" sz="1800" dirty="0" smtClean="0"/>
              <a:t>&amp; Maintenance </a:t>
            </a:r>
            <a:r>
              <a:rPr lang="en-US" sz="1800" dirty="0"/>
              <a:t>of </a:t>
            </a:r>
            <a:r>
              <a:rPr lang="en-US" sz="1800" dirty="0" smtClean="0"/>
              <a:t>				Endowment </a:t>
            </a:r>
            <a:r>
              <a:rPr lang="en-US" sz="1800" dirty="0"/>
              <a:t>Funds. This OP will provide </a:t>
            </a:r>
            <a:r>
              <a:rPr lang="en-US" sz="1800" dirty="0" smtClean="0"/>
              <a:t>guidance </a:t>
            </a:r>
            <a:r>
              <a:rPr lang="en-US" sz="1800" dirty="0"/>
              <a:t>in </a:t>
            </a:r>
            <a:r>
              <a:rPr lang="en-US" sz="1800" dirty="0" smtClean="0"/>
              <a:t>	picking </a:t>
            </a:r>
            <a:r>
              <a:rPr lang="en-US" sz="1800" dirty="0"/>
              <a:t>the correct level, </a:t>
            </a:r>
            <a:r>
              <a:rPr lang="en-US" sz="1800" dirty="0" smtClean="0"/>
              <a:t>		type</a:t>
            </a:r>
            <a:r>
              <a:rPr lang="en-US" sz="1800" dirty="0"/>
              <a:t>, </a:t>
            </a:r>
            <a:r>
              <a:rPr lang="en-US" sz="1800" dirty="0" smtClean="0"/>
              <a:t>and </a:t>
            </a:r>
            <a:r>
              <a:rPr lang="en-US" sz="1800" dirty="0"/>
              <a:t>owner of </a:t>
            </a:r>
            <a:r>
              <a:rPr lang="en-US" sz="1800" dirty="0" smtClean="0"/>
              <a:t>an endowment</a:t>
            </a:r>
            <a:r>
              <a:rPr lang="en-US" sz="1800" dirty="0"/>
              <a:t>.</a:t>
            </a:r>
          </a:p>
        </p:txBody>
      </p:sp>
      <p:sp>
        <p:nvSpPr>
          <p:cNvPr id="3" name="Slide Number Placeholder 2"/>
          <p:cNvSpPr>
            <a:spLocks noGrp="1"/>
          </p:cNvSpPr>
          <p:nvPr>
            <p:ph type="sldNum" sz="quarter" idx="12"/>
          </p:nvPr>
        </p:nvSpPr>
        <p:spPr/>
        <p:txBody>
          <a:bodyPr/>
          <a:lstStyle/>
          <a:p>
            <a:fld id="{F2F7D20A-44BE-2A47-B7E5-9FC32AEC34E7}" type="slidenum">
              <a:rPr lang="en-US" smtClean="0"/>
              <a:t>13</a:t>
            </a:fld>
            <a:endParaRPr lang="en-US"/>
          </a:p>
        </p:txBody>
      </p:sp>
    </p:spTree>
    <p:extLst>
      <p:ext uri="{BB962C8B-B14F-4D97-AF65-F5344CB8AC3E}">
        <p14:creationId xmlns:p14="http://schemas.microsoft.com/office/powerpoint/2010/main" val="1822974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98212"/>
            <a:ext cx="8203223" cy="1143000"/>
          </a:xfrm>
        </p:spPr>
        <p:txBody>
          <a:bodyPr>
            <a:normAutofit/>
          </a:bodyPr>
          <a:lstStyle/>
          <a:p>
            <a:r>
              <a:rPr lang="en-US" dirty="0" smtClean="0"/>
              <a:t>NFR Guidance</a:t>
            </a:r>
            <a:endParaRPr lang="en-US" dirty="0"/>
          </a:p>
        </p:txBody>
      </p:sp>
      <p:sp>
        <p:nvSpPr>
          <p:cNvPr id="7" name="Content Placeholder 3"/>
          <p:cNvSpPr txBox="1">
            <a:spLocks/>
          </p:cNvSpPr>
          <p:nvPr/>
        </p:nvSpPr>
        <p:spPr>
          <a:xfrm>
            <a:off x="685801" y="2141213"/>
            <a:ext cx="8109440" cy="4098834"/>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Begin completing the Main Fund Information </a:t>
            </a:r>
            <a:r>
              <a:rPr lang="en-US" dirty="0" smtClean="0"/>
              <a:t>form:</a:t>
            </a:r>
          </a:p>
          <a:p>
            <a:pPr marL="0" indent="0">
              <a:buNone/>
            </a:pPr>
            <a:endParaRPr lang="en-US" dirty="0" smtClean="0"/>
          </a:p>
          <a:p>
            <a:pPr marL="0" indent="0">
              <a:buNone/>
            </a:pPr>
            <a:r>
              <a:rPr lang="en-US" dirty="0" smtClean="0"/>
              <a:t>Fund name is usually a shortened version of the long project title. This field </a:t>
            </a:r>
            <a:r>
              <a:rPr lang="en-US" dirty="0"/>
              <a:t>is limited to 35 characters only</a:t>
            </a:r>
            <a:r>
              <a:rPr lang="en-US" dirty="0" smtClean="0"/>
              <a:t>. Some special cases have a prefix for quick identification. For example:</a:t>
            </a:r>
          </a:p>
          <a:p>
            <a:pPr lvl="1"/>
            <a:r>
              <a:rPr lang="en-US" dirty="0" smtClean="0"/>
              <a:t>“CPRIT” for CPRIT grants</a:t>
            </a:r>
          </a:p>
          <a:p>
            <a:pPr lvl="1"/>
            <a:r>
              <a:rPr lang="en-US" dirty="0" smtClean="0"/>
              <a:t>“CS” for cost share funds</a:t>
            </a:r>
          </a:p>
          <a:p>
            <a:pPr lvl="1"/>
            <a:r>
              <a:rPr lang="en-US" dirty="0" smtClean="0"/>
              <a:t>“GF” for a gift</a:t>
            </a:r>
          </a:p>
          <a:p>
            <a:pPr lvl="1"/>
            <a:r>
              <a:rPr lang="en-US" dirty="0" smtClean="0"/>
              <a:t>“SEED” for SEED grants</a:t>
            </a:r>
          </a:p>
          <a:p>
            <a:pPr lvl="1"/>
            <a:r>
              <a:rPr lang="en-US" dirty="0" smtClean="0"/>
              <a:t>“EARN” for endowment earnings</a:t>
            </a:r>
          </a:p>
          <a:p>
            <a:pPr marL="0" indent="0">
              <a:buNone/>
            </a:pPr>
            <a:r>
              <a:rPr lang="en-US" dirty="0" smtClean="0"/>
              <a:t>Sponsored Project Type:</a:t>
            </a:r>
          </a:p>
          <a:p>
            <a:pPr lvl="1"/>
            <a:r>
              <a:rPr lang="en-US" dirty="0" smtClean="0"/>
              <a:t>Select “SP” for grants/contracts and “CT” for industry-sponsored clinical trial agreements</a:t>
            </a:r>
          </a:p>
          <a:p>
            <a:pPr lvl="1"/>
            <a:r>
              <a:rPr lang="en-US" dirty="0" smtClean="0"/>
              <a:t>Select the appropriate </a:t>
            </a:r>
            <a:r>
              <a:rPr lang="en-US" b="1" dirty="0" smtClean="0"/>
              <a:t>cost share </a:t>
            </a:r>
            <a:r>
              <a:rPr lang="en-US" dirty="0" smtClean="0"/>
              <a:t>classification if request is for a cost share fund (mandatory/voluntary committed, salary cap, voluntary uncommitted)</a:t>
            </a:r>
            <a:endParaRPr lang="en-US" dirty="0"/>
          </a:p>
        </p:txBody>
      </p:sp>
      <p:sp>
        <p:nvSpPr>
          <p:cNvPr id="3" name="Slide Number Placeholder 2"/>
          <p:cNvSpPr>
            <a:spLocks noGrp="1"/>
          </p:cNvSpPr>
          <p:nvPr>
            <p:ph type="sldNum" sz="quarter" idx="12"/>
          </p:nvPr>
        </p:nvSpPr>
        <p:spPr/>
        <p:txBody>
          <a:bodyPr/>
          <a:lstStyle/>
          <a:p>
            <a:fld id="{F2F7D20A-44BE-2A47-B7E5-9FC32AEC34E7}" type="slidenum">
              <a:rPr lang="en-US" smtClean="0"/>
              <a:t>14</a:t>
            </a:fld>
            <a:endParaRPr lang="en-US"/>
          </a:p>
        </p:txBody>
      </p:sp>
    </p:spTree>
    <p:extLst>
      <p:ext uri="{BB962C8B-B14F-4D97-AF65-F5344CB8AC3E}">
        <p14:creationId xmlns:p14="http://schemas.microsoft.com/office/powerpoint/2010/main" val="1806663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124092" cy="1143000"/>
          </a:xfrm>
        </p:spPr>
        <p:txBody>
          <a:bodyPr>
            <a:normAutofit fontScale="90000"/>
          </a:bodyPr>
          <a:lstStyle/>
          <a:p>
            <a:r>
              <a:rPr lang="en-US" dirty="0" smtClean="0"/>
              <a:t>NFR Guidance: restricted funds </a:t>
            </a:r>
            <a:br>
              <a:rPr lang="en-US" dirty="0" smtClean="0"/>
            </a:br>
            <a:r>
              <a:rPr lang="en-US" sz="3600" dirty="0" smtClean="0"/>
              <a:t>If selected </a:t>
            </a:r>
            <a:r>
              <a:rPr lang="en-US" sz="3600" b="1" dirty="0" smtClean="0"/>
              <a:t>YES</a:t>
            </a:r>
            <a:r>
              <a:rPr lang="en-US" sz="3600" dirty="0" smtClean="0"/>
              <a:t> to the </a:t>
            </a:r>
            <a:r>
              <a:rPr lang="en-US" sz="3600" b="1" dirty="0" smtClean="0"/>
              <a:t>Research</a:t>
            </a:r>
            <a:r>
              <a:rPr lang="en-US" sz="3600" dirty="0" smtClean="0"/>
              <a:t> question</a:t>
            </a:r>
            <a:endParaRPr lang="en-US" sz="3600" dirty="0"/>
          </a:p>
        </p:txBody>
      </p:sp>
      <p:sp>
        <p:nvSpPr>
          <p:cNvPr id="3" name="TextBox 2"/>
          <p:cNvSpPr txBox="1"/>
          <p:nvPr/>
        </p:nvSpPr>
        <p:spPr>
          <a:xfrm>
            <a:off x="632389" y="2283800"/>
            <a:ext cx="794890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You will have to complete the first six questions to determine whether the new fund requested under research program code 20 should be classified as organized research for the F&amp;A cost rate proposal.</a:t>
            </a:r>
          </a:p>
          <a:p>
            <a:pPr marL="285750" indent="-285750">
              <a:buFont typeface="Arial" panose="020B0604020202020204" pitchFamily="34" charset="0"/>
              <a:buChar char="•"/>
            </a:pPr>
            <a:r>
              <a:rPr lang="en-US" dirty="0" smtClean="0"/>
              <a:t>Also complete the research activity type, research field, and area of study data</a:t>
            </a:r>
            <a:endParaRPr lang="en-US" dirty="0"/>
          </a:p>
        </p:txBody>
      </p:sp>
      <p:pic>
        <p:nvPicPr>
          <p:cNvPr id="4" name="Picture 3"/>
          <p:cNvPicPr>
            <a:picLocks noChangeAspect="1"/>
          </p:cNvPicPr>
          <p:nvPr/>
        </p:nvPicPr>
        <p:blipFill>
          <a:blip r:embed="rId3"/>
          <a:stretch>
            <a:fillRect/>
          </a:stretch>
        </p:blipFill>
        <p:spPr>
          <a:xfrm>
            <a:off x="1457728" y="3572054"/>
            <a:ext cx="6457143" cy="2942857"/>
          </a:xfrm>
          <a:prstGeom prst="rect">
            <a:avLst/>
          </a:prstGeom>
        </p:spPr>
      </p:pic>
      <p:sp>
        <p:nvSpPr>
          <p:cNvPr id="5" name="Slide Number Placeholder 4"/>
          <p:cNvSpPr>
            <a:spLocks noGrp="1"/>
          </p:cNvSpPr>
          <p:nvPr>
            <p:ph type="sldNum" sz="quarter" idx="12"/>
          </p:nvPr>
        </p:nvSpPr>
        <p:spPr/>
        <p:txBody>
          <a:bodyPr/>
          <a:lstStyle/>
          <a:p>
            <a:fld id="{F2F7D20A-44BE-2A47-B7E5-9FC32AEC34E7}" type="slidenum">
              <a:rPr lang="en-US" smtClean="0"/>
              <a:t>15</a:t>
            </a:fld>
            <a:endParaRPr lang="en-US"/>
          </a:p>
        </p:txBody>
      </p:sp>
    </p:spTree>
    <p:extLst>
      <p:ext uri="{BB962C8B-B14F-4D97-AF65-F5344CB8AC3E}">
        <p14:creationId xmlns:p14="http://schemas.microsoft.com/office/powerpoint/2010/main" val="2460515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971836"/>
            <a:ext cx="8165507" cy="1143000"/>
          </a:xfrm>
        </p:spPr>
        <p:txBody>
          <a:bodyPr>
            <a:normAutofit/>
          </a:bodyPr>
          <a:lstStyle/>
          <a:p>
            <a:r>
              <a:rPr lang="en-US" dirty="0" smtClean="0"/>
              <a:t>Research Definitions</a:t>
            </a:r>
            <a:endParaRPr lang="en-US" dirty="0"/>
          </a:p>
        </p:txBody>
      </p:sp>
      <p:sp>
        <p:nvSpPr>
          <p:cNvPr id="3" name="TextBox 2"/>
          <p:cNvSpPr txBox="1"/>
          <p:nvPr/>
        </p:nvSpPr>
        <p:spPr>
          <a:xfrm>
            <a:off x="185869" y="2264305"/>
            <a:ext cx="8708165" cy="4278094"/>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Research and Development definition from OMB Uniform Guidance 2 CFR Part:  </a:t>
            </a:r>
          </a:p>
          <a:p>
            <a:r>
              <a:rPr lang="en-US" sz="1700" dirty="0"/>
              <a:t>	</a:t>
            </a:r>
            <a:r>
              <a:rPr lang="en-US" sz="1700" b="1" dirty="0" smtClean="0"/>
              <a:t>Research</a:t>
            </a:r>
            <a:r>
              <a:rPr lang="en-US" sz="1700" dirty="0" smtClean="0"/>
              <a:t> </a:t>
            </a:r>
            <a:r>
              <a:rPr lang="en-US" sz="1700" dirty="0"/>
              <a:t>is defined as a systematic study directed toward fuller scientific knowledge </a:t>
            </a:r>
            <a:r>
              <a:rPr lang="en-US" sz="1700" dirty="0" smtClean="0"/>
              <a:t>or 	understanding </a:t>
            </a:r>
            <a:r>
              <a:rPr lang="en-US" sz="1700" dirty="0"/>
              <a:t>of the subject </a:t>
            </a:r>
            <a:r>
              <a:rPr lang="en-US" sz="1700" dirty="0" smtClean="0"/>
              <a:t>studied. </a:t>
            </a:r>
          </a:p>
          <a:p>
            <a:r>
              <a:rPr lang="en-US" sz="1700" dirty="0" smtClean="0"/>
              <a:t>	</a:t>
            </a:r>
            <a:r>
              <a:rPr lang="en-US" sz="1700" b="1" dirty="0" smtClean="0"/>
              <a:t>Development</a:t>
            </a:r>
            <a:r>
              <a:rPr lang="en-US" sz="1700" dirty="0" smtClean="0"/>
              <a:t> </a:t>
            </a:r>
            <a:r>
              <a:rPr lang="en-US" sz="1700" dirty="0"/>
              <a:t>is the systematic use of knowledge and understanding gained </a:t>
            </a:r>
            <a:r>
              <a:rPr lang="en-US" sz="1700" dirty="0" smtClean="0"/>
              <a:t>from research 	directed </a:t>
            </a:r>
            <a:r>
              <a:rPr lang="en-US" sz="1700" dirty="0"/>
              <a:t>toward the production of useful materials, devices, systems, or </a:t>
            </a:r>
            <a:r>
              <a:rPr lang="en-US" sz="1700" dirty="0" smtClean="0"/>
              <a:t>	methods</a:t>
            </a:r>
            <a:r>
              <a:rPr lang="en-US" sz="1700" dirty="0"/>
              <a:t>, </a:t>
            </a:r>
            <a:r>
              <a:rPr lang="en-US" sz="1700" dirty="0" smtClean="0"/>
              <a:t>	including</a:t>
            </a:r>
            <a:r>
              <a:rPr lang="en-US" sz="1700" dirty="0"/>
              <a:t> </a:t>
            </a:r>
            <a:r>
              <a:rPr lang="en-US" sz="1700" dirty="0" smtClean="0"/>
              <a:t>design </a:t>
            </a:r>
            <a:r>
              <a:rPr lang="en-US" sz="1700" dirty="0"/>
              <a:t>and development of prototypes and processes</a:t>
            </a:r>
            <a:r>
              <a:rPr lang="en-US" sz="1700" dirty="0" smtClean="0"/>
              <a:t>.</a:t>
            </a:r>
          </a:p>
          <a:p>
            <a:endParaRPr lang="en-US" sz="1700" dirty="0"/>
          </a:p>
          <a:p>
            <a:pPr marL="285750" indent="-285750">
              <a:buFont typeface="Arial" panose="020B0604020202020204" pitchFamily="34" charset="0"/>
              <a:buChar char="•"/>
            </a:pPr>
            <a:r>
              <a:rPr lang="en-US" sz="1700" dirty="0" smtClean="0"/>
              <a:t>The National Science Foundation divides R&amp;D activities into the following three categories:</a:t>
            </a:r>
          </a:p>
          <a:p>
            <a:pPr lvl="1"/>
            <a:r>
              <a:rPr lang="en-US" sz="1700" b="1" dirty="0" smtClean="0"/>
              <a:t>Basic </a:t>
            </a:r>
            <a:r>
              <a:rPr lang="en-US" sz="1700" b="1" dirty="0"/>
              <a:t>Research</a:t>
            </a:r>
            <a:r>
              <a:rPr lang="en-US" sz="1700" b="1" dirty="0" smtClean="0"/>
              <a:t> </a:t>
            </a:r>
            <a:r>
              <a:rPr lang="en-US" sz="1700" dirty="0" smtClean="0"/>
              <a:t>is </a:t>
            </a:r>
            <a:r>
              <a:rPr lang="en-US" sz="1700" dirty="0"/>
              <a:t>experimental or theoretical work undertaken primarily to acquire new knowledge of the underlying foundations of phenomena and observable facts, without any particular application or use in view. </a:t>
            </a:r>
          </a:p>
          <a:p>
            <a:pPr lvl="1"/>
            <a:r>
              <a:rPr lang="en-US" sz="1700" b="1" dirty="0" smtClean="0"/>
              <a:t>Applied Research </a:t>
            </a:r>
            <a:r>
              <a:rPr lang="en-US" sz="1700" dirty="0" smtClean="0"/>
              <a:t>is </a:t>
            </a:r>
            <a:r>
              <a:rPr lang="en-US" sz="1700" dirty="0"/>
              <a:t>original investigation undertaken in order to acquire new knowledge. It is directed primarily towards a specific, practical aim or objective. </a:t>
            </a:r>
          </a:p>
          <a:p>
            <a:pPr lvl="1"/>
            <a:r>
              <a:rPr lang="en-US" sz="1700" b="1" dirty="0" smtClean="0"/>
              <a:t>Experimental Development </a:t>
            </a:r>
            <a:r>
              <a:rPr lang="en-US" sz="1700" dirty="0" smtClean="0"/>
              <a:t>is </a:t>
            </a:r>
            <a:r>
              <a:rPr lang="en-US" sz="1700" dirty="0"/>
              <a:t>systematic work, drawing on knowledge gained from research and practical experience and producing additional knowledge, which is directed to producing new products or processes or to improving existing products or </a:t>
            </a:r>
            <a:r>
              <a:rPr lang="en-US" sz="1700" dirty="0" smtClean="0"/>
              <a:t>processes. </a:t>
            </a:r>
            <a:endParaRPr lang="en-US" sz="1700" dirty="0"/>
          </a:p>
        </p:txBody>
      </p:sp>
      <p:sp>
        <p:nvSpPr>
          <p:cNvPr id="4" name="Slide Number Placeholder 3"/>
          <p:cNvSpPr>
            <a:spLocks noGrp="1"/>
          </p:cNvSpPr>
          <p:nvPr>
            <p:ph type="sldNum" sz="quarter" idx="12"/>
          </p:nvPr>
        </p:nvSpPr>
        <p:spPr/>
        <p:txBody>
          <a:bodyPr/>
          <a:lstStyle/>
          <a:p>
            <a:fld id="{F2F7D20A-44BE-2A47-B7E5-9FC32AEC34E7}" type="slidenum">
              <a:rPr lang="en-US" smtClean="0"/>
              <a:t>16</a:t>
            </a:fld>
            <a:endParaRPr lang="en-US"/>
          </a:p>
        </p:txBody>
      </p:sp>
    </p:spTree>
    <p:extLst>
      <p:ext uri="{BB962C8B-B14F-4D97-AF65-F5344CB8AC3E}">
        <p14:creationId xmlns:p14="http://schemas.microsoft.com/office/powerpoint/2010/main" val="2384239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Definitions</a:t>
            </a:r>
            <a:endParaRPr lang="en-US" dirty="0"/>
          </a:p>
        </p:txBody>
      </p:sp>
      <p:pic>
        <p:nvPicPr>
          <p:cNvPr id="3" name="Picture 2"/>
          <p:cNvPicPr>
            <a:picLocks noChangeAspect="1"/>
          </p:cNvPicPr>
          <p:nvPr/>
        </p:nvPicPr>
        <p:blipFill>
          <a:blip r:embed="rId3"/>
          <a:stretch>
            <a:fillRect/>
          </a:stretch>
        </p:blipFill>
        <p:spPr>
          <a:xfrm>
            <a:off x="219075" y="2264305"/>
            <a:ext cx="8705850" cy="4010025"/>
          </a:xfrm>
          <a:prstGeom prst="rect">
            <a:avLst/>
          </a:prstGeom>
        </p:spPr>
      </p:pic>
      <p:sp>
        <p:nvSpPr>
          <p:cNvPr id="4" name="Slide Number Placeholder 3"/>
          <p:cNvSpPr>
            <a:spLocks noGrp="1"/>
          </p:cNvSpPr>
          <p:nvPr>
            <p:ph type="sldNum" sz="quarter" idx="12"/>
          </p:nvPr>
        </p:nvSpPr>
        <p:spPr/>
        <p:txBody>
          <a:bodyPr/>
          <a:lstStyle/>
          <a:p>
            <a:fld id="{F2F7D20A-44BE-2A47-B7E5-9FC32AEC34E7}" type="slidenum">
              <a:rPr lang="en-US" smtClean="0"/>
              <a:t>17</a:t>
            </a:fld>
            <a:endParaRPr lang="en-US"/>
          </a:p>
        </p:txBody>
      </p:sp>
    </p:spTree>
    <p:extLst>
      <p:ext uri="{BB962C8B-B14F-4D97-AF65-F5344CB8AC3E}">
        <p14:creationId xmlns:p14="http://schemas.microsoft.com/office/powerpoint/2010/main" val="1620962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019"/>
            <a:ext cx="8208236" cy="1143000"/>
          </a:xfrm>
        </p:spPr>
        <p:txBody>
          <a:bodyPr>
            <a:normAutofit fontScale="90000"/>
          </a:bodyPr>
          <a:lstStyle/>
          <a:p>
            <a:r>
              <a:rPr lang="en-US" dirty="0" smtClean="0"/>
              <a:t>NFR Guidance: restricted funds</a:t>
            </a:r>
            <a:br>
              <a:rPr lang="en-US" dirty="0" smtClean="0"/>
            </a:br>
            <a:r>
              <a:rPr lang="en-US" sz="4000" dirty="0" smtClean="0"/>
              <a:t>Effort </a:t>
            </a:r>
            <a:r>
              <a:rPr lang="en-US" sz="3600" dirty="0" smtClean="0"/>
              <a:t>Reporting</a:t>
            </a:r>
            <a:endParaRPr lang="en-US" sz="3600" dirty="0"/>
          </a:p>
        </p:txBody>
      </p:sp>
      <p:sp>
        <p:nvSpPr>
          <p:cNvPr id="3" name="TextBox 2"/>
          <p:cNvSpPr txBox="1"/>
          <p:nvPr/>
        </p:nvSpPr>
        <p:spPr>
          <a:xfrm>
            <a:off x="757454" y="5286725"/>
            <a:ext cx="7907982" cy="923330"/>
          </a:xfrm>
          <a:prstGeom prst="rect">
            <a:avLst/>
          </a:prstGeom>
          <a:noFill/>
        </p:spPr>
        <p:txBody>
          <a:bodyPr wrap="square" rtlCol="0">
            <a:spAutoFit/>
          </a:bodyPr>
          <a:lstStyle/>
          <a:p>
            <a:r>
              <a:rPr lang="en-US" b="1" dirty="0" smtClean="0"/>
              <a:t>NFR training</a:t>
            </a:r>
            <a:r>
              <a:rPr lang="en-US" b="1" dirty="0"/>
              <a:t>: </a:t>
            </a:r>
            <a:r>
              <a:rPr lang="en-US" dirty="0">
                <a:hlinkClick r:id="rId3"/>
              </a:rPr>
              <a:t>https://elpaso.ttuhsc.edu/fiscal/businessaffairs/finsysmgt/_</a:t>
            </a:r>
            <a:r>
              <a:rPr lang="en-US" dirty="0" smtClean="0">
                <a:hlinkClick r:id="rId3"/>
              </a:rPr>
              <a:t>documents/Finance-Fund-Maintenance-System.pdf</a:t>
            </a:r>
            <a:r>
              <a:rPr lang="en-US" dirty="0" smtClean="0"/>
              <a:t> </a:t>
            </a:r>
            <a:endParaRPr lang="en-US" dirty="0"/>
          </a:p>
        </p:txBody>
      </p:sp>
      <p:pic>
        <p:nvPicPr>
          <p:cNvPr id="4" name="Picture 3"/>
          <p:cNvPicPr>
            <a:picLocks noChangeAspect="1"/>
          </p:cNvPicPr>
          <p:nvPr/>
        </p:nvPicPr>
        <p:blipFill>
          <a:blip r:embed="rId4"/>
          <a:stretch>
            <a:fillRect/>
          </a:stretch>
        </p:blipFill>
        <p:spPr>
          <a:xfrm>
            <a:off x="859140" y="3932854"/>
            <a:ext cx="7404356" cy="873652"/>
          </a:xfrm>
          <a:prstGeom prst="rect">
            <a:avLst/>
          </a:prstGeom>
        </p:spPr>
      </p:pic>
      <p:sp>
        <p:nvSpPr>
          <p:cNvPr id="6" name="TextBox 5"/>
          <p:cNvSpPr txBox="1"/>
          <p:nvPr/>
        </p:nvSpPr>
        <p:spPr>
          <a:xfrm>
            <a:off x="759727" y="2722302"/>
            <a:ext cx="7907982" cy="1200329"/>
          </a:xfrm>
          <a:prstGeom prst="rect">
            <a:avLst/>
          </a:prstGeom>
          <a:noFill/>
        </p:spPr>
        <p:txBody>
          <a:bodyPr wrap="square" rtlCol="0">
            <a:spAutoFit/>
          </a:bodyPr>
          <a:lstStyle/>
          <a:p>
            <a:r>
              <a:rPr lang="en-US" b="1" dirty="0" smtClean="0"/>
              <a:t>Effort Reporting </a:t>
            </a:r>
            <a:r>
              <a:rPr lang="en-US" dirty="0" smtClean="0"/>
              <a:t>Required should be “Yes” for all </a:t>
            </a:r>
            <a:r>
              <a:rPr lang="en-US" b="1" dirty="0" smtClean="0"/>
              <a:t>sponsored projects</a:t>
            </a:r>
            <a:r>
              <a:rPr lang="en-US" dirty="0" smtClean="0"/>
              <a:t>. Even if sponsor does not require effort reporting, we’re requiring this </a:t>
            </a:r>
            <a:r>
              <a:rPr lang="en-US" dirty="0"/>
              <a:t>higher standard on all sponsored projects for increased oversight </a:t>
            </a:r>
            <a:r>
              <a:rPr lang="en-US" dirty="0" smtClean="0"/>
              <a:t>over salary expenditures.</a:t>
            </a:r>
          </a:p>
          <a:p>
            <a:endParaRPr lang="en-US" dirty="0"/>
          </a:p>
        </p:txBody>
      </p:sp>
      <p:sp>
        <p:nvSpPr>
          <p:cNvPr id="5" name="Slide Number Placeholder 4"/>
          <p:cNvSpPr>
            <a:spLocks noGrp="1"/>
          </p:cNvSpPr>
          <p:nvPr>
            <p:ph type="sldNum" sz="quarter" idx="12"/>
          </p:nvPr>
        </p:nvSpPr>
        <p:spPr/>
        <p:txBody>
          <a:bodyPr/>
          <a:lstStyle/>
          <a:p>
            <a:fld id="{F2F7D20A-44BE-2A47-B7E5-9FC32AEC34E7}" type="slidenum">
              <a:rPr lang="en-US" smtClean="0"/>
              <a:t>18</a:t>
            </a:fld>
            <a:endParaRPr lang="en-US"/>
          </a:p>
        </p:txBody>
      </p:sp>
    </p:spTree>
    <p:extLst>
      <p:ext uri="{BB962C8B-B14F-4D97-AF65-F5344CB8AC3E}">
        <p14:creationId xmlns:p14="http://schemas.microsoft.com/office/powerpoint/2010/main" val="190430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639"/>
            <a:ext cx="8229600" cy="1143000"/>
          </a:xfrm>
        </p:spPr>
        <p:txBody>
          <a:bodyPr>
            <a:normAutofit fontScale="90000"/>
          </a:bodyPr>
          <a:lstStyle/>
          <a:p>
            <a:r>
              <a:rPr lang="en-US" dirty="0" smtClean="0"/>
              <a:t>Establishing Sponsored Project Budget</a:t>
            </a:r>
            <a:endParaRPr lang="en-US" dirty="0"/>
          </a:p>
        </p:txBody>
      </p:sp>
      <p:sp>
        <p:nvSpPr>
          <p:cNvPr id="6" name="TextBox 5"/>
          <p:cNvSpPr txBox="1"/>
          <p:nvPr/>
        </p:nvSpPr>
        <p:spPr>
          <a:xfrm>
            <a:off x="457200" y="2108749"/>
            <a:ext cx="8370606"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Once the new fund for your project has been established, set up the project’s budget by completing a budget revision through the Budget Revision System.</a:t>
            </a:r>
          </a:p>
          <a:p>
            <a:pPr marL="285750" indent="-285750">
              <a:buFont typeface="Arial" panose="020B0604020202020204" pitchFamily="34" charset="0"/>
              <a:buChar char="•"/>
            </a:pPr>
            <a:r>
              <a:rPr lang="en-US" dirty="0" smtClean="0"/>
              <a:t>Attachments Required:</a:t>
            </a:r>
          </a:p>
          <a:p>
            <a:pPr marL="742950" lvl="1" indent="-285750">
              <a:buFont typeface="Arial" panose="020B0604020202020204" pitchFamily="34" charset="0"/>
              <a:buChar char="•"/>
            </a:pPr>
            <a:r>
              <a:rPr lang="en-US" dirty="0" smtClean="0"/>
              <a:t>Notice of Award, Contract, or Agreement</a:t>
            </a:r>
          </a:p>
          <a:p>
            <a:pPr marL="742950" lvl="1" indent="-285750">
              <a:buFont typeface="Arial" panose="020B0604020202020204" pitchFamily="34" charset="0"/>
              <a:buChar char="•"/>
            </a:pPr>
            <a:r>
              <a:rPr lang="en-US" dirty="0" smtClean="0"/>
              <a:t>Sponsored approved Budget.</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a:p>
          <a:p>
            <a:pPr marL="285750" indent="-285750">
              <a:buFont typeface="Arial" panose="020B0604020202020204" pitchFamily="34" charset="0"/>
              <a:buChar char="•"/>
            </a:pPr>
            <a:r>
              <a:rPr lang="en-US" dirty="0" smtClean="0"/>
              <a:t>The budget must be established exactly as shown on the grant agreement.</a:t>
            </a:r>
            <a:endParaRPr lang="en-US" dirty="0"/>
          </a:p>
        </p:txBody>
      </p:sp>
      <p:pic>
        <p:nvPicPr>
          <p:cNvPr id="3" name="Picture 2"/>
          <p:cNvPicPr>
            <a:picLocks noChangeAspect="1"/>
          </p:cNvPicPr>
          <p:nvPr/>
        </p:nvPicPr>
        <p:blipFill>
          <a:blip r:embed="rId3"/>
          <a:stretch>
            <a:fillRect/>
          </a:stretch>
        </p:blipFill>
        <p:spPr>
          <a:xfrm>
            <a:off x="1026186" y="3525619"/>
            <a:ext cx="6500029" cy="2679967"/>
          </a:xfrm>
          <a:prstGeom prst="rect">
            <a:avLst/>
          </a:prstGeom>
        </p:spPr>
      </p:pic>
      <p:sp>
        <p:nvSpPr>
          <p:cNvPr id="4" name="Slide Number Placeholder 3"/>
          <p:cNvSpPr>
            <a:spLocks noGrp="1"/>
          </p:cNvSpPr>
          <p:nvPr>
            <p:ph type="sldNum" sz="quarter" idx="12"/>
          </p:nvPr>
        </p:nvSpPr>
        <p:spPr/>
        <p:txBody>
          <a:bodyPr/>
          <a:lstStyle/>
          <a:p>
            <a:fld id="{F2F7D20A-44BE-2A47-B7E5-9FC32AEC34E7}" type="slidenum">
              <a:rPr lang="en-US" smtClean="0"/>
              <a:t>19</a:t>
            </a:fld>
            <a:endParaRPr lang="en-US"/>
          </a:p>
        </p:txBody>
      </p:sp>
    </p:spTree>
    <p:extLst>
      <p:ext uri="{BB962C8B-B14F-4D97-AF65-F5344CB8AC3E}">
        <p14:creationId xmlns:p14="http://schemas.microsoft.com/office/powerpoint/2010/main" val="3960692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Grant Management Training</a:t>
            </a:r>
            <a:r>
              <a:rPr lang="en-US" sz="3600" dirty="0"/>
              <a:t/>
            </a:r>
            <a:br>
              <a:rPr lang="en-US" sz="3600" dirty="0"/>
            </a:br>
            <a:r>
              <a:rPr lang="en-US" sz="3600" dirty="0" smtClean="0"/>
              <a:t>Post-Award Basics</a:t>
            </a:r>
            <a:endParaRPr lang="en-US" sz="3600" dirty="0"/>
          </a:p>
        </p:txBody>
      </p:sp>
      <p:sp>
        <p:nvSpPr>
          <p:cNvPr id="3" name="Subtitle 2"/>
          <p:cNvSpPr>
            <a:spLocks noGrp="1"/>
          </p:cNvSpPr>
          <p:nvPr>
            <p:ph type="subTitle" idx="1"/>
          </p:nvPr>
        </p:nvSpPr>
        <p:spPr>
          <a:xfrm>
            <a:off x="1173773" y="3886200"/>
            <a:ext cx="6796454" cy="1752600"/>
          </a:xfrm>
        </p:spPr>
        <p:txBody>
          <a:bodyPr>
            <a:normAutofit/>
          </a:bodyPr>
          <a:lstStyle/>
          <a:p>
            <a:r>
              <a:rPr lang="en-US" dirty="0" smtClean="0"/>
              <a:t>Contracts and Grants Accounting (CGA)</a:t>
            </a:r>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2</a:t>
            </a:fld>
            <a:endParaRPr lang="en-US"/>
          </a:p>
        </p:txBody>
      </p:sp>
    </p:spTree>
    <p:extLst>
      <p:ext uri="{BB962C8B-B14F-4D97-AF65-F5344CB8AC3E}">
        <p14:creationId xmlns:p14="http://schemas.microsoft.com/office/powerpoint/2010/main" val="3426849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125"/>
            <a:ext cx="8229600" cy="1143000"/>
          </a:xfrm>
        </p:spPr>
        <p:txBody>
          <a:bodyPr>
            <a:normAutofit fontScale="90000"/>
          </a:bodyPr>
          <a:lstStyle/>
          <a:p>
            <a:r>
              <a:rPr lang="en-US" dirty="0" smtClean="0"/>
              <a:t>Establishing Sponsored Project Budget</a:t>
            </a:r>
            <a:endParaRPr lang="en-US" dirty="0"/>
          </a:p>
        </p:txBody>
      </p:sp>
      <p:sp>
        <p:nvSpPr>
          <p:cNvPr id="6" name="TextBox 5"/>
          <p:cNvSpPr txBox="1"/>
          <p:nvPr/>
        </p:nvSpPr>
        <p:spPr>
          <a:xfrm>
            <a:off x="562708" y="1924109"/>
            <a:ext cx="8265098" cy="923330"/>
          </a:xfrm>
          <a:prstGeom prst="rect">
            <a:avLst/>
          </a:prstGeom>
          <a:noFill/>
        </p:spPr>
        <p:txBody>
          <a:bodyPr wrap="square" rtlCol="0">
            <a:spAutoFit/>
          </a:bodyPr>
          <a:lstStyle/>
          <a:p>
            <a:r>
              <a:rPr lang="en-US" dirty="0" smtClean="0"/>
              <a:t>Use budget revision type 3 - </a:t>
            </a:r>
            <a:r>
              <a:rPr lang="en-US" dirty="0"/>
              <a:t>this option is used to increase a revenue budget. The department must verify that the current revenue budget will be exceeded before budgeting an increase in revenue</a:t>
            </a:r>
            <a:r>
              <a:rPr lang="en-US" dirty="0" smtClean="0"/>
              <a:t>.</a:t>
            </a:r>
          </a:p>
        </p:txBody>
      </p:sp>
      <p:sp>
        <p:nvSpPr>
          <p:cNvPr id="5" name="TextBox 4"/>
          <p:cNvSpPr txBox="1"/>
          <p:nvPr/>
        </p:nvSpPr>
        <p:spPr>
          <a:xfrm>
            <a:off x="562708" y="5619811"/>
            <a:ext cx="8265098" cy="923330"/>
          </a:xfrm>
          <a:prstGeom prst="rect">
            <a:avLst/>
          </a:prstGeom>
          <a:noFill/>
        </p:spPr>
        <p:txBody>
          <a:bodyPr wrap="square" rtlCol="0">
            <a:spAutoFit/>
          </a:bodyPr>
          <a:lstStyle/>
          <a:p>
            <a:r>
              <a:rPr lang="en-US" dirty="0" smtClean="0"/>
              <a:t>Budget Revision System training: </a:t>
            </a:r>
            <a:endParaRPr lang="en-US" dirty="0"/>
          </a:p>
          <a:p>
            <a:r>
              <a:rPr lang="en-US" dirty="0">
                <a:hlinkClick r:id="rId3"/>
              </a:rPr>
              <a:t>https://elpaso.ttuhsc.edu/fiscal/businessaffairs/budget/_</a:t>
            </a:r>
            <a:r>
              <a:rPr lang="en-US" dirty="0" smtClean="0">
                <a:hlinkClick r:id="rId3"/>
              </a:rPr>
              <a:t>documents/instructions_information/Budget_Revision_System_User_Guide.pdf</a:t>
            </a:r>
            <a:r>
              <a:rPr lang="en-US" dirty="0" smtClean="0"/>
              <a:t> </a:t>
            </a:r>
            <a:endParaRPr lang="en-US" dirty="0"/>
          </a:p>
        </p:txBody>
      </p:sp>
      <p:pic>
        <p:nvPicPr>
          <p:cNvPr id="3" name="Picture 2"/>
          <p:cNvPicPr>
            <a:picLocks noChangeAspect="1"/>
          </p:cNvPicPr>
          <p:nvPr/>
        </p:nvPicPr>
        <p:blipFill>
          <a:blip r:embed="rId4"/>
          <a:stretch>
            <a:fillRect/>
          </a:stretch>
        </p:blipFill>
        <p:spPr>
          <a:xfrm>
            <a:off x="1790544" y="2847439"/>
            <a:ext cx="4810733" cy="2772371"/>
          </a:xfrm>
          <a:prstGeom prst="rect">
            <a:avLst/>
          </a:prstGeom>
        </p:spPr>
      </p:pic>
      <p:sp>
        <p:nvSpPr>
          <p:cNvPr id="4" name="Slide Number Placeholder 3"/>
          <p:cNvSpPr>
            <a:spLocks noGrp="1"/>
          </p:cNvSpPr>
          <p:nvPr>
            <p:ph type="sldNum" sz="quarter" idx="12"/>
          </p:nvPr>
        </p:nvSpPr>
        <p:spPr/>
        <p:txBody>
          <a:bodyPr/>
          <a:lstStyle/>
          <a:p>
            <a:fld id="{F2F7D20A-44BE-2A47-B7E5-9FC32AEC34E7}" type="slidenum">
              <a:rPr lang="en-US" smtClean="0"/>
              <a:t>20</a:t>
            </a:fld>
            <a:endParaRPr lang="en-US"/>
          </a:p>
        </p:txBody>
      </p:sp>
    </p:spTree>
    <p:extLst>
      <p:ext uri="{BB962C8B-B14F-4D97-AF65-F5344CB8AC3E}">
        <p14:creationId xmlns:p14="http://schemas.microsoft.com/office/powerpoint/2010/main" val="4259876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Sponsored Project Budget</a:t>
            </a:r>
            <a:endParaRPr lang="en-US" dirty="0"/>
          </a:p>
        </p:txBody>
      </p:sp>
      <p:sp>
        <p:nvSpPr>
          <p:cNvPr id="6" name="TextBox 5"/>
          <p:cNvSpPr txBox="1"/>
          <p:nvPr/>
        </p:nvSpPr>
        <p:spPr>
          <a:xfrm>
            <a:off x="633046" y="2425272"/>
            <a:ext cx="8194760" cy="3354765"/>
          </a:xfrm>
          <a:prstGeom prst="rect">
            <a:avLst/>
          </a:prstGeom>
          <a:noFill/>
        </p:spPr>
        <p:txBody>
          <a:bodyPr wrap="square" rtlCol="0">
            <a:spAutoFit/>
          </a:bodyPr>
          <a:lstStyle/>
          <a:p>
            <a:r>
              <a:rPr lang="en-US" sz="2800" dirty="0" smtClean="0"/>
              <a:t>Budget all expense account codes to the penny, including IDC-Indirect Costs (BACs 7055).</a:t>
            </a:r>
          </a:p>
          <a:p>
            <a:endParaRPr lang="en-US" sz="2800" dirty="0" smtClean="0"/>
          </a:p>
          <a:p>
            <a:r>
              <a:rPr lang="en-US" sz="2800" dirty="0" smtClean="0"/>
              <a:t>Example: Received a $100,000 grant with an IDC rate of 60%.</a:t>
            </a:r>
          </a:p>
          <a:p>
            <a:pPr marL="457200" indent="-457200">
              <a:buFont typeface="Arial" panose="020B0604020202020204" pitchFamily="34" charset="0"/>
              <a:buChar char="•"/>
            </a:pPr>
            <a:r>
              <a:rPr lang="en-US" sz="2400" dirty="0" smtClean="0"/>
              <a:t>$100,000 / 1.60 = $62,500 Direct </a:t>
            </a:r>
            <a:r>
              <a:rPr lang="en-US" sz="2400" dirty="0"/>
              <a:t>e</a:t>
            </a:r>
            <a:r>
              <a:rPr lang="en-US" sz="2400" dirty="0" smtClean="0"/>
              <a:t>xpenses budget amount</a:t>
            </a:r>
          </a:p>
          <a:p>
            <a:pPr marL="457200" indent="-457200">
              <a:buFont typeface="Arial" panose="020B0604020202020204" pitchFamily="34" charset="0"/>
              <a:buChar char="•"/>
            </a:pPr>
            <a:r>
              <a:rPr lang="en-US" sz="2400" dirty="0" smtClean="0"/>
              <a:t>$62,500 * 60% = $37,500 Indirect expenses budget amount</a:t>
            </a:r>
          </a:p>
          <a:p>
            <a:pPr marL="457200" indent="-457200">
              <a:buFont typeface="Arial" panose="020B0604020202020204" pitchFamily="34" charset="0"/>
              <a:buChar char="•"/>
            </a:pPr>
            <a:r>
              <a:rPr lang="en-US" sz="2400" dirty="0" smtClean="0"/>
              <a:t>$62,500 + 37,500 = $100,000 total awarded amount</a:t>
            </a:r>
            <a:endParaRPr lang="en-US" sz="2400" dirty="0"/>
          </a:p>
        </p:txBody>
      </p:sp>
      <p:sp>
        <p:nvSpPr>
          <p:cNvPr id="3" name="Slide Number Placeholder 2"/>
          <p:cNvSpPr>
            <a:spLocks noGrp="1"/>
          </p:cNvSpPr>
          <p:nvPr>
            <p:ph type="sldNum" sz="quarter" idx="12"/>
          </p:nvPr>
        </p:nvSpPr>
        <p:spPr/>
        <p:txBody>
          <a:bodyPr/>
          <a:lstStyle/>
          <a:p>
            <a:fld id="{F2F7D20A-44BE-2A47-B7E5-9FC32AEC34E7}" type="slidenum">
              <a:rPr lang="en-US" smtClean="0"/>
              <a:t>21</a:t>
            </a:fld>
            <a:endParaRPr lang="en-US"/>
          </a:p>
        </p:txBody>
      </p:sp>
    </p:spTree>
    <p:extLst>
      <p:ext uri="{BB962C8B-B14F-4D97-AF65-F5344CB8AC3E}">
        <p14:creationId xmlns:p14="http://schemas.microsoft.com/office/powerpoint/2010/main" val="4018520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Sponsored Project Budget</a:t>
            </a:r>
            <a:endParaRPr lang="en-US" dirty="0"/>
          </a:p>
        </p:txBody>
      </p:sp>
      <p:sp>
        <p:nvSpPr>
          <p:cNvPr id="6" name="TextBox 5"/>
          <p:cNvSpPr txBox="1"/>
          <p:nvPr/>
        </p:nvSpPr>
        <p:spPr>
          <a:xfrm>
            <a:off x="633046" y="2425272"/>
            <a:ext cx="8194760" cy="3970318"/>
          </a:xfrm>
          <a:prstGeom prst="rect">
            <a:avLst/>
          </a:prstGeom>
          <a:noFill/>
        </p:spPr>
        <p:txBody>
          <a:bodyPr wrap="square" rtlCol="0">
            <a:spAutoFit/>
          </a:bodyPr>
          <a:lstStyle/>
          <a:p>
            <a:r>
              <a:rPr lang="en-US" sz="2800" dirty="0" smtClean="0"/>
              <a:t>Depending on the type of fund is being budgeted and what kind of budget type is being entered, the Budget Revision may be routed through Fund Manager, Regional Dean, OSP, Contracts and Grants Accounting and the Budget </a:t>
            </a:r>
            <a:r>
              <a:rPr lang="en-US" sz="2800" dirty="0" smtClean="0"/>
              <a:t>Office.</a:t>
            </a:r>
          </a:p>
          <a:p>
            <a:endParaRPr lang="en-US" sz="2800" dirty="0" smtClean="0"/>
          </a:p>
          <a:p>
            <a:r>
              <a:rPr lang="en-US" sz="2800" dirty="0" smtClean="0"/>
              <a:t>Once </a:t>
            </a:r>
            <a:r>
              <a:rPr lang="en-US" sz="2800" dirty="0"/>
              <a:t>budget revision is fully approved and you receive email notification that it has posted to Banner, you’re ready to start processing charges against new fund!!</a:t>
            </a:r>
          </a:p>
        </p:txBody>
      </p:sp>
      <p:sp>
        <p:nvSpPr>
          <p:cNvPr id="3" name="Slide Number Placeholder 2"/>
          <p:cNvSpPr>
            <a:spLocks noGrp="1"/>
          </p:cNvSpPr>
          <p:nvPr>
            <p:ph type="sldNum" sz="quarter" idx="12"/>
          </p:nvPr>
        </p:nvSpPr>
        <p:spPr/>
        <p:txBody>
          <a:bodyPr/>
          <a:lstStyle/>
          <a:p>
            <a:fld id="{F2F7D20A-44BE-2A47-B7E5-9FC32AEC34E7}" type="slidenum">
              <a:rPr lang="en-US" smtClean="0"/>
              <a:t>22</a:t>
            </a:fld>
            <a:endParaRPr lang="en-US"/>
          </a:p>
        </p:txBody>
      </p:sp>
    </p:spTree>
    <p:extLst>
      <p:ext uri="{BB962C8B-B14F-4D97-AF65-F5344CB8AC3E}">
        <p14:creationId xmlns:p14="http://schemas.microsoft.com/office/powerpoint/2010/main" val="3949305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905"/>
            <a:ext cx="8229600" cy="1143000"/>
          </a:xfrm>
        </p:spPr>
        <p:txBody>
          <a:bodyPr/>
          <a:lstStyle/>
          <a:p>
            <a:r>
              <a:rPr lang="en-US" dirty="0" smtClean="0"/>
              <a:t>Grant Personnel Actions</a:t>
            </a:r>
            <a:endParaRPr lang="en-US" dirty="0"/>
          </a:p>
        </p:txBody>
      </p:sp>
      <p:sp>
        <p:nvSpPr>
          <p:cNvPr id="3" name="Content Placeholder 2"/>
          <p:cNvSpPr>
            <a:spLocks noGrp="1"/>
          </p:cNvSpPr>
          <p:nvPr>
            <p:ph idx="1"/>
          </p:nvPr>
        </p:nvSpPr>
        <p:spPr>
          <a:xfrm>
            <a:off x="457200" y="1939636"/>
            <a:ext cx="8229600" cy="2236044"/>
          </a:xfrm>
        </p:spPr>
        <p:txBody>
          <a:bodyPr>
            <a:normAutofit fontScale="55000" lnSpcReduction="20000"/>
          </a:bodyPr>
          <a:lstStyle/>
          <a:p>
            <a:r>
              <a:rPr lang="en-US" sz="4400" dirty="0" smtClean="0"/>
              <a:t>Current and Future Labor Change </a:t>
            </a:r>
          </a:p>
          <a:p>
            <a:pPr marL="457200" lvl="1" indent="0">
              <a:buNone/>
            </a:pPr>
            <a:r>
              <a:rPr lang="en-US" sz="3500" dirty="0" smtClean="0"/>
              <a:t>Submit a labor changer </a:t>
            </a:r>
            <a:r>
              <a:rPr lang="en-US" sz="3500" dirty="0" err="1" smtClean="0"/>
              <a:t>ePAF</a:t>
            </a:r>
            <a:r>
              <a:rPr lang="en-US" sz="3500" dirty="0" smtClean="0"/>
              <a:t> to have all future salaries (and salary encumbrances) moved to the new grant fund.</a:t>
            </a:r>
          </a:p>
          <a:p>
            <a:pPr marL="457200" lvl="1" indent="0">
              <a:buNone/>
            </a:pPr>
            <a:r>
              <a:rPr lang="en-US" sz="3500" dirty="0" smtClean="0"/>
              <a:t>Process </a:t>
            </a:r>
            <a:r>
              <a:rPr lang="en-US" sz="3500" dirty="0" smtClean="0"/>
              <a:t>this type of </a:t>
            </a:r>
            <a:r>
              <a:rPr lang="en-US" sz="3500" dirty="0" err="1" smtClean="0"/>
              <a:t>ePAF</a:t>
            </a:r>
            <a:r>
              <a:rPr lang="en-US" sz="3500" dirty="0" smtClean="0"/>
              <a:t> for the PI and other grant personnel to allocate the appropriate percent effort to the grant FOP. Submit the </a:t>
            </a:r>
            <a:r>
              <a:rPr lang="en-US" sz="3500" dirty="0" err="1" smtClean="0"/>
              <a:t>ePAF</a:t>
            </a:r>
            <a:r>
              <a:rPr lang="en-US" sz="3500" dirty="0" smtClean="0"/>
              <a:t> a couple of business days before the established Payroll deadline in order for the change to be effective as of a specific pay period.</a:t>
            </a:r>
            <a:endParaRPr lang="en-US" sz="3500" dirty="0"/>
          </a:p>
        </p:txBody>
      </p:sp>
      <p:pic>
        <p:nvPicPr>
          <p:cNvPr id="4" name="Picture 3"/>
          <p:cNvPicPr>
            <a:picLocks noChangeAspect="1"/>
          </p:cNvPicPr>
          <p:nvPr/>
        </p:nvPicPr>
        <p:blipFill>
          <a:blip r:embed="rId3"/>
          <a:stretch>
            <a:fillRect/>
          </a:stretch>
        </p:blipFill>
        <p:spPr>
          <a:xfrm>
            <a:off x="4809345" y="4175680"/>
            <a:ext cx="3789532" cy="2352123"/>
          </a:xfrm>
          <a:prstGeom prst="rect">
            <a:avLst/>
          </a:prstGeom>
        </p:spPr>
      </p:pic>
      <p:pic>
        <p:nvPicPr>
          <p:cNvPr id="6" name="Picture 5"/>
          <p:cNvPicPr>
            <a:picLocks noChangeAspect="1"/>
          </p:cNvPicPr>
          <p:nvPr/>
        </p:nvPicPr>
        <p:blipFill>
          <a:blip r:embed="rId4"/>
          <a:stretch>
            <a:fillRect/>
          </a:stretch>
        </p:blipFill>
        <p:spPr>
          <a:xfrm>
            <a:off x="1074911" y="4219598"/>
            <a:ext cx="3013511" cy="2280495"/>
          </a:xfrm>
          <a:prstGeom prst="rect">
            <a:avLst/>
          </a:prstGeom>
        </p:spPr>
      </p:pic>
      <p:sp>
        <p:nvSpPr>
          <p:cNvPr id="5" name="Slide Number Placeholder 4"/>
          <p:cNvSpPr>
            <a:spLocks noGrp="1"/>
          </p:cNvSpPr>
          <p:nvPr>
            <p:ph type="sldNum" sz="quarter" idx="12"/>
          </p:nvPr>
        </p:nvSpPr>
        <p:spPr/>
        <p:txBody>
          <a:bodyPr/>
          <a:lstStyle/>
          <a:p>
            <a:fld id="{F2F7D20A-44BE-2A47-B7E5-9FC32AEC34E7}" type="slidenum">
              <a:rPr lang="en-US" smtClean="0"/>
              <a:t>23</a:t>
            </a:fld>
            <a:endParaRPr lang="en-US"/>
          </a:p>
        </p:txBody>
      </p:sp>
    </p:spTree>
    <p:extLst>
      <p:ext uri="{BB962C8B-B14F-4D97-AF65-F5344CB8AC3E}">
        <p14:creationId xmlns:p14="http://schemas.microsoft.com/office/powerpoint/2010/main" val="875379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Personnel Actions</a:t>
            </a:r>
            <a:endParaRPr lang="en-US" dirty="0"/>
          </a:p>
        </p:txBody>
      </p:sp>
      <p:sp>
        <p:nvSpPr>
          <p:cNvPr id="3" name="Content Placeholder 2"/>
          <p:cNvSpPr>
            <a:spLocks noGrp="1"/>
          </p:cNvSpPr>
          <p:nvPr>
            <p:ph idx="1"/>
          </p:nvPr>
        </p:nvSpPr>
        <p:spPr/>
        <p:txBody>
          <a:bodyPr>
            <a:normAutofit/>
          </a:bodyPr>
          <a:lstStyle/>
          <a:p>
            <a:r>
              <a:rPr lang="en-US" dirty="0" smtClean="0"/>
              <a:t>Labor Redistributions (LRDs)</a:t>
            </a:r>
          </a:p>
          <a:p>
            <a:pPr lvl="1"/>
            <a:r>
              <a:rPr lang="en-US" dirty="0" smtClean="0"/>
              <a:t>To charge salary to a grant for pay periods that have already passed, a labor redistribution must be completed. </a:t>
            </a:r>
          </a:p>
          <a:p>
            <a:pPr lvl="1"/>
            <a:r>
              <a:rPr lang="en-US" dirty="0" smtClean="0"/>
              <a:t>Note that LRDs for pay periods that fall in prior fiscal years are only allowed if unallowable salary charges need to be moved off the grant FOP.</a:t>
            </a:r>
          </a:p>
          <a:p>
            <a:pPr marL="457200" lvl="1" indent="0">
              <a:buNone/>
            </a:pPr>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24</a:t>
            </a:fld>
            <a:endParaRPr lang="en-US"/>
          </a:p>
        </p:txBody>
      </p:sp>
    </p:spTree>
    <p:extLst>
      <p:ext uri="{BB962C8B-B14F-4D97-AF65-F5344CB8AC3E}">
        <p14:creationId xmlns:p14="http://schemas.microsoft.com/office/powerpoint/2010/main" val="4047537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528"/>
            <a:ext cx="8229600" cy="1143000"/>
          </a:xfrm>
        </p:spPr>
        <p:txBody>
          <a:bodyPr/>
          <a:lstStyle/>
          <a:p>
            <a:r>
              <a:rPr lang="en-US" dirty="0" smtClean="0"/>
              <a:t>Grant Personnel Actions</a:t>
            </a:r>
            <a:endParaRPr lang="en-US" dirty="0"/>
          </a:p>
        </p:txBody>
      </p:sp>
      <p:sp>
        <p:nvSpPr>
          <p:cNvPr id="3" name="Content Placeholder 2"/>
          <p:cNvSpPr>
            <a:spLocks noGrp="1"/>
          </p:cNvSpPr>
          <p:nvPr>
            <p:ph idx="1"/>
          </p:nvPr>
        </p:nvSpPr>
        <p:spPr>
          <a:xfrm>
            <a:off x="457200" y="1757986"/>
            <a:ext cx="8229600" cy="1675864"/>
          </a:xfrm>
        </p:spPr>
        <p:txBody>
          <a:bodyPr>
            <a:normAutofit/>
          </a:bodyPr>
          <a:lstStyle/>
          <a:p>
            <a:r>
              <a:rPr lang="en-US" dirty="0" smtClean="0"/>
              <a:t>Labor Redistribution System is available on the Budget Office website:</a:t>
            </a:r>
          </a:p>
          <a:p>
            <a:pPr marL="457200" lvl="1" indent="0">
              <a:buNone/>
            </a:pPr>
            <a:endParaRPr lang="en-US" dirty="0"/>
          </a:p>
        </p:txBody>
      </p:sp>
      <p:sp>
        <p:nvSpPr>
          <p:cNvPr id="6" name="Content Placeholder 2"/>
          <p:cNvSpPr txBox="1">
            <a:spLocks/>
          </p:cNvSpPr>
          <p:nvPr/>
        </p:nvSpPr>
        <p:spPr>
          <a:xfrm>
            <a:off x="609600" y="5455235"/>
            <a:ext cx="8229600" cy="13739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200" dirty="0" smtClean="0"/>
              <a:t>LRDs User Guide also available on the Budget Office website:</a:t>
            </a:r>
          </a:p>
          <a:p>
            <a:pPr marL="57150" indent="0">
              <a:buNone/>
            </a:pPr>
            <a:r>
              <a:rPr lang="en-US" sz="2200" dirty="0">
                <a:hlinkClick r:id="rId3"/>
              </a:rPr>
              <a:t>https://elpaso.ttuhsc.edu/fiscal/businessaffairs/budget/_</a:t>
            </a:r>
            <a:r>
              <a:rPr lang="en-US" sz="2200" dirty="0" smtClean="0">
                <a:hlinkClick r:id="rId3"/>
              </a:rPr>
              <a:t>documents/instructions_information/LaborRedistributionUserGuide.pdf</a:t>
            </a:r>
            <a:r>
              <a:rPr lang="en-US" sz="2200" dirty="0" smtClean="0"/>
              <a:t> </a:t>
            </a:r>
          </a:p>
          <a:p>
            <a:pPr marL="457200" lvl="1" indent="0">
              <a:buFont typeface="Arial"/>
              <a:buNone/>
            </a:pPr>
            <a:endParaRPr lang="en-US" dirty="0"/>
          </a:p>
        </p:txBody>
      </p:sp>
      <p:pic>
        <p:nvPicPr>
          <p:cNvPr id="8" name="Picture 7"/>
          <p:cNvPicPr>
            <a:picLocks noChangeAspect="1"/>
          </p:cNvPicPr>
          <p:nvPr/>
        </p:nvPicPr>
        <p:blipFill>
          <a:blip r:embed="rId4"/>
          <a:stretch>
            <a:fillRect/>
          </a:stretch>
        </p:blipFill>
        <p:spPr>
          <a:xfrm>
            <a:off x="1374739" y="2818769"/>
            <a:ext cx="6394521" cy="2636466"/>
          </a:xfrm>
          <a:prstGeom prst="rect">
            <a:avLst/>
          </a:prstGeom>
        </p:spPr>
      </p:pic>
      <p:sp>
        <p:nvSpPr>
          <p:cNvPr id="4" name="Slide Number Placeholder 3"/>
          <p:cNvSpPr>
            <a:spLocks noGrp="1"/>
          </p:cNvSpPr>
          <p:nvPr>
            <p:ph type="sldNum" sz="quarter" idx="12"/>
          </p:nvPr>
        </p:nvSpPr>
        <p:spPr/>
        <p:txBody>
          <a:bodyPr/>
          <a:lstStyle/>
          <a:p>
            <a:fld id="{F2F7D20A-44BE-2A47-B7E5-9FC32AEC34E7}" type="slidenum">
              <a:rPr lang="en-US" smtClean="0"/>
              <a:t>25</a:t>
            </a:fld>
            <a:endParaRPr lang="en-US"/>
          </a:p>
        </p:txBody>
      </p:sp>
    </p:spTree>
    <p:extLst>
      <p:ext uri="{BB962C8B-B14F-4D97-AF65-F5344CB8AC3E}">
        <p14:creationId xmlns:p14="http://schemas.microsoft.com/office/powerpoint/2010/main" val="307160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Personnel Actions</a:t>
            </a:r>
            <a:endParaRPr lang="en-US" dirty="0"/>
          </a:p>
        </p:txBody>
      </p:sp>
      <p:sp>
        <p:nvSpPr>
          <p:cNvPr id="3" name="Content Placeholder 2"/>
          <p:cNvSpPr>
            <a:spLocks noGrp="1"/>
          </p:cNvSpPr>
          <p:nvPr>
            <p:ph idx="1"/>
          </p:nvPr>
        </p:nvSpPr>
        <p:spPr>
          <a:xfrm>
            <a:off x="457200" y="2133600"/>
            <a:ext cx="8229600" cy="4350327"/>
          </a:xfrm>
        </p:spPr>
        <p:txBody>
          <a:bodyPr>
            <a:normAutofit fontScale="55000" lnSpcReduction="20000"/>
          </a:bodyPr>
          <a:lstStyle/>
          <a:p>
            <a:r>
              <a:rPr lang="en-US" sz="3800" dirty="0" smtClean="0"/>
              <a:t>Institutional Base Salary</a:t>
            </a:r>
          </a:p>
          <a:p>
            <a:pPr lvl="1"/>
            <a:r>
              <a:rPr lang="en-US" sz="3800" dirty="0" smtClean="0"/>
              <a:t>OP 65.07 defines Institutional Base Salary (IBS) for purposes of budgeting and charging salaries to sponsored programs.</a:t>
            </a:r>
          </a:p>
          <a:p>
            <a:pPr lvl="1"/>
            <a:r>
              <a:rPr lang="en-US" sz="3800" dirty="0" smtClean="0"/>
              <a:t>IBS is essentially composed of all salaried appointments, both primary and secondary positions.</a:t>
            </a:r>
          </a:p>
          <a:p>
            <a:pPr lvl="1"/>
            <a:r>
              <a:rPr lang="en-US" sz="3800" dirty="0" smtClean="0"/>
              <a:t>Budget proposals, </a:t>
            </a:r>
            <a:r>
              <a:rPr lang="en-US" sz="3800" dirty="0" err="1" smtClean="0"/>
              <a:t>ePAFs</a:t>
            </a:r>
            <a:r>
              <a:rPr lang="en-US" sz="3800" dirty="0" smtClean="0"/>
              <a:t>, LRDs, salary cap calculations, effort reporting, and any other personnel action allocating or charging salaries to a sponsored program should follow this definition of IBS</a:t>
            </a:r>
            <a:r>
              <a:rPr lang="en-US" sz="3800" dirty="0" smtClean="0"/>
              <a:t>.</a:t>
            </a:r>
          </a:p>
          <a:p>
            <a:pPr marL="457200" lvl="1" indent="0">
              <a:buNone/>
            </a:pPr>
            <a:endParaRPr lang="en-US" sz="3800" dirty="0" smtClean="0"/>
          </a:p>
          <a:p>
            <a:r>
              <a:rPr lang="en-US" sz="3800" dirty="0" smtClean="0"/>
              <a:t>This policy complies with the OMB Uniform Guidance, which states in Section 200.430(h)(2): “IBS is defined as the annual compensation paid by an IHE [Institute of Higher Education] for an individual’s appointment, whether that individual’s time is spent on research, instruction, administration, or other activities.”</a:t>
            </a:r>
          </a:p>
          <a:p>
            <a:pPr marL="457200" lvl="1" indent="0">
              <a:buNone/>
            </a:pPr>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26</a:t>
            </a:fld>
            <a:endParaRPr lang="en-US"/>
          </a:p>
        </p:txBody>
      </p:sp>
    </p:spTree>
    <p:extLst>
      <p:ext uri="{BB962C8B-B14F-4D97-AF65-F5344CB8AC3E}">
        <p14:creationId xmlns:p14="http://schemas.microsoft.com/office/powerpoint/2010/main" val="3207769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Grant Salary Expense Considerations</a:t>
            </a:r>
            <a:endParaRPr lang="en-US" dirty="0"/>
          </a:p>
        </p:txBody>
      </p:sp>
      <p:sp>
        <p:nvSpPr>
          <p:cNvPr id="3" name="Content Placeholder 2"/>
          <p:cNvSpPr>
            <a:spLocks noGrp="1"/>
          </p:cNvSpPr>
          <p:nvPr>
            <p:ph idx="1"/>
          </p:nvPr>
        </p:nvSpPr>
        <p:spPr>
          <a:xfrm>
            <a:off x="457200" y="2193164"/>
            <a:ext cx="8229600" cy="4303771"/>
          </a:xfrm>
        </p:spPr>
        <p:txBody>
          <a:bodyPr>
            <a:normAutofit fontScale="77500" lnSpcReduction="20000"/>
          </a:bodyPr>
          <a:lstStyle/>
          <a:p>
            <a:r>
              <a:rPr lang="en-US" dirty="0" smtClean="0"/>
              <a:t>Labor is very important and must be applied to each grant fund exactly how </a:t>
            </a:r>
            <a:r>
              <a:rPr lang="en-US" dirty="0" smtClean="0"/>
              <a:t>it was budgeted with the sponsor. </a:t>
            </a:r>
            <a:r>
              <a:rPr lang="en-US" dirty="0" smtClean="0"/>
              <a:t>Charge </a:t>
            </a:r>
            <a:r>
              <a:rPr lang="en-US" dirty="0" smtClean="0"/>
              <a:t>committed effort percentage throughout the project period.</a:t>
            </a:r>
          </a:p>
          <a:p>
            <a:r>
              <a:rPr lang="en-US" dirty="0" smtClean="0"/>
              <a:t>Make use of the Multiple Positions Cost Share Calculation Worksheet to simplify salary cap and mandatory/voluntary cost share calculations for personnel holding multiple </a:t>
            </a:r>
            <a:r>
              <a:rPr lang="en-US" dirty="0"/>
              <a:t>positions located in </a:t>
            </a:r>
            <a:r>
              <a:rPr lang="en-US" dirty="0">
                <a:hlinkClick r:id="rId3"/>
              </a:rPr>
              <a:t>https://elpaso.ttuhsc.edu/fiscal/businessaffairs/grantaccounting/_</a:t>
            </a:r>
            <a:r>
              <a:rPr lang="en-US" dirty="0" smtClean="0">
                <a:hlinkClick r:id="rId3"/>
              </a:rPr>
              <a:t>documents/multiple-positions-effort-calculation-worksheet.xls</a:t>
            </a:r>
            <a:r>
              <a:rPr lang="en-US" dirty="0" smtClean="0"/>
              <a:t> </a:t>
            </a:r>
          </a:p>
          <a:p>
            <a:r>
              <a:rPr lang="en-US" dirty="0" smtClean="0"/>
              <a:t>Effort certification will be required for all salary expenses charged to sponsored program FOPs.</a:t>
            </a:r>
          </a:p>
        </p:txBody>
      </p:sp>
      <p:sp>
        <p:nvSpPr>
          <p:cNvPr id="4" name="Slide Number Placeholder 3"/>
          <p:cNvSpPr>
            <a:spLocks noGrp="1"/>
          </p:cNvSpPr>
          <p:nvPr>
            <p:ph type="sldNum" sz="quarter" idx="12"/>
          </p:nvPr>
        </p:nvSpPr>
        <p:spPr/>
        <p:txBody>
          <a:bodyPr/>
          <a:lstStyle/>
          <a:p>
            <a:fld id="{F2F7D20A-44BE-2A47-B7E5-9FC32AEC34E7}" type="slidenum">
              <a:rPr lang="en-US" smtClean="0"/>
              <a:t>27</a:t>
            </a:fld>
            <a:endParaRPr lang="en-US"/>
          </a:p>
        </p:txBody>
      </p:sp>
    </p:spTree>
    <p:extLst>
      <p:ext uri="{BB962C8B-B14F-4D97-AF65-F5344CB8AC3E}">
        <p14:creationId xmlns:p14="http://schemas.microsoft.com/office/powerpoint/2010/main" val="4042390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628"/>
            <a:ext cx="8229600" cy="1143000"/>
          </a:xfrm>
        </p:spPr>
        <p:txBody>
          <a:bodyPr>
            <a:normAutofit/>
          </a:bodyPr>
          <a:lstStyle/>
          <a:p>
            <a:r>
              <a:rPr lang="en-US" dirty="0" smtClean="0"/>
              <a:t>Procurement Standards</a:t>
            </a:r>
            <a:endParaRPr lang="en-US" dirty="0"/>
          </a:p>
        </p:txBody>
      </p:sp>
      <p:sp>
        <p:nvSpPr>
          <p:cNvPr id="3" name="Content Placeholder 2"/>
          <p:cNvSpPr>
            <a:spLocks noGrp="1"/>
          </p:cNvSpPr>
          <p:nvPr>
            <p:ph idx="1"/>
          </p:nvPr>
        </p:nvSpPr>
        <p:spPr>
          <a:xfrm>
            <a:off x="457200" y="2241858"/>
            <a:ext cx="8229600" cy="4052765"/>
          </a:xfrm>
        </p:spPr>
        <p:txBody>
          <a:bodyPr>
            <a:normAutofit fontScale="92500" lnSpcReduction="10000"/>
          </a:bodyPr>
          <a:lstStyle/>
          <a:p>
            <a:r>
              <a:rPr lang="en-US" dirty="0" smtClean="0"/>
              <a:t>Institutional purchasing OPs are applicable for all sponsored programs, unless sponsor-specific guidelines are more restrictive.</a:t>
            </a:r>
          </a:p>
          <a:p>
            <a:r>
              <a:rPr lang="en-US" dirty="0" smtClean="0"/>
              <a:t>Follow the Purchasing Manual when procuring goods and services.</a:t>
            </a:r>
          </a:p>
          <a:p>
            <a:pPr marL="400050" lvl="1" indent="0">
              <a:buNone/>
            </a:pPr>
            <a:r>
              <a:rPr lang="en-US" dirty="0" smtClean="0">
                <a:hlinkClick r:id="rId3"/>
              </a:rPr>
              <a:t>https</a:t>
            </a:r>
            <a:r>
              <a:rPr lang="en-US" dirty="0">
                <a:hlinkClick r:id="rId3"/>
              </a:rPr>
              <a:t>://</a:t>
            </a:r>
            <a:r>
              <a:rPr lang="en-US" dirty="0" smtClean="0">
                <a:hlinkClick r:id="rId3"/>
              </a:rPr>
              <a:t>elpaso.ttuhsc.edu/fiscal/businessaffairs/purchasing/policy.aspx</a:t>
            </a:r>
            <a:r>
              <a:rPr lang="en-US" dirty="0" smtClean="0"/>
              <a:t> </a:t>
            </a:r>
          </a:p>
          <a:p>
            <a:r>
              <a:rPr lang="en-US" dirty="0" smtClean="0"/>
              <a:t>Non-compliant purchase orders will not be allowed on grants.</a:t>
            </a:r>
          </a:p>
        </p:txBody>
      </p:sp>
      <p:sp>
        <p:nvSpPr>
          <p:cNvPr id="4" name="Slide Number Placeholder 3"/>
          <p:cNvSpPr>
            <a:spLocks noGrp="1"/>
          </p:cNvSpPr>
          <p:nvPr>
            <p:ph type="sldNum" sz="quarter" idx="12"/>
          </p:nvPr>
        </p:nvSpPr>
        <p:spPr/>
        <p:txBody>
          <a:bodyPr/>
          <a:lstStyle/>
          <a:p>
            <a:fld id="{F2F7D20A-44BE-2A47-B7E5-9FC32AEC34E7}" type="slidenum">
              <a:rPr lang="en-US" smtClean="0"/>
              <a:t>28</a:t>
            </a:fld>
            <a:endParaRPr lang="en-US"/>
          </a:p>
        </p:txBody>
      </p:sp>
    </p:spTree>
    <p:extLst>
      <p:ext uri="{BB962C8B-B14F-4D97-AF65-F5344CB8AC3E}">
        <p14:creationId xmlns:p14="http://schemas.microsoft.com/office/powerpoint/2010/main" val="3935469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Purchase Order and Encumbrance Management</a:t>
            </a:r>
            <a:endParaRPr lang="en-US" dirty="0"/>
          </a:p>
        </p:txBody>
      </p:sp>
      <p:sp>
        <p:nvSpPr>
          <p:cNvPr id="3" name="Content Placeholder 2"/>
          <p:cNvSpPr>
            <a:spLocks noGrp="1"/>
          </p:cNvSpPr>
          <p:nvPr>
            <p:ph idx="1"/>
          </p:nvPr>
        </p:nvSpPr>
        <p:spPr>
          <a:xfrm>
            <a:off x="457200" y="2417704"/>
            <a:ext cx="8229600" cy="4017930"/>
          </a:xfrm>
        </p:spPr>
        <p:txBody>
          <a:bodyPr>
            <a:normAutofit fontScale="62500" lnSpcReduction="20000"/>
          </a:bodyPr>
          <a:lstStyle/>
          <a:p>
            <a:r>
              <a:rPr lang="en-US" dirty="0" smtClean="0"/>
              <a:t>Periodically review all open purchase orders using </a:t>
            </a:r>
            <a:r>
              <a:rPr lang="en-US" dirty="0" err="1" smtClean="0"/>
              <a:t>Cognos</a:t>
            </a:r>
            <a:r>
              <a:rPr lang="en-US" dirty="0" smtClean="0"/>
              <a:t> reports.</a:t>
            </a:r>
          </a:p>
          <a:p>
            <a:r>
              <a:rPr lang="en-US" dirty="0" smtClean="0"/>
              <a:t>Be proactive instead of reactive. If you know a purchase order was not allocated to the correct FOP or will be deemed unallowable, submit a change order through the PO/Encumbrance Change Request System.</a:t>
            </a:r>
          </a:p>
          <a:p>
            <a:r>
              <a:rPr lang="en-US" dirty="0" smtClean="0"/>
              <a:t>Note that any open encumbrances as of the grant end date are particularly scrutinized by CGA.</a:t>
            </a:r>
          </a:p>
          <a:p>
            <a:pPr lvl="1">
              <a:buFont typeface="Wingdings" panose="05000000000000000000" pitchFamily="2" charset="2"/>
              <a:buChar char="Ø"/>
            </a:pPr>
            <a:r>
              <a:rPr lang="en-US" dirty="0" smtClean="0"/>
              <a:t>Goods and services not received by the grant end date will not be allowed on the grant.</a:t>
            </a:r>
          </a:p>
          <a:p>
            <a:pPr lvl="1">
              <a:buFont typeface="Wingdings" panose="05000000000000000000" pitchFamily="2" charset="2"/>
              <a:buChar char="Ø"/>
            </a:pPr>
            <a:r>
              <a:rPr lang="en-US" dirty="0" smtClean="0"/>
              <a:t>Make sure the receipt date in </a:t>
            </a:r>
            <a:r>
              <a:rPr lang="en-US" dirty="0" err="1" smtClean="0"/>
              <a:t>TechBuy</a:t>
            </a:r>
            <a:r>
              <a:rPr lang="en-US" dirty="0" smtClean="0"/>
              <a:t> is the date you actually received the goods or the date when services were completely or substantially rendered.</a:t>
            </a:r>
          </a:p>
          <a:p>
            <a:pPr lvl="1">
              <a:buFont typeface="Wingdings" panose="05000000000000000000" pitchFamily="2" charset="2"/>
              <a:buChar char="Ø"/>
            </a:pPr>
            <a:r>
              <a:rPr lang="en-US" dirty="0" smtClean="0"/>
              <a:t>Invoices for allowable purchase orders can still be paid after grant end date. Note that there might be time constraints that may require quick processing of outstanding invoices, depending on the final financial report and final invoice deadlines imposed by sponsor.</a:t>
            </a:r>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29</a:t>
            </a:fld>
            <a:endParaRPr lang="en-US"/>
          </a:p>
        </p:txBody>
      </p:sp>
    </p:spTree>
    <p:extLst>
      <p:ext uri="{BB962C8B-B14F-4D97-AF65-F5344CB8AC3E}">
        <p14:creationId xmlns:p14="http://schemas.microsoft.com/office/powerpoint/2010/main" val="2989439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a:xfrm>
            <a:off x="457200" y="2417704"/>
            <a:ext cx="8229600" cy="4177060"/>
          </a:xfrm>
        </p:spPr>
        <p:txBody>
          <a:bodyPr>
            <a:normAutofit/>
          </a:bodyPr>
          <a:lstStyle/>
          <a:p>
            <a:r>
              <a:rPr lang="en-US" dirty="0" smtClean="0"/>
              <a:t>Post-Award Basics</a:t>
            </a:r>
          </a:p>
          <a:p>
            <a:pPr lvl="1"/>
            <a:r>
              <a:rPr lang="en-US" dirty="0" smtClean="0"/>
              <a:t>New Fund Request</a:t>
            </a:r>
          </a:p>
          <a:p>
            <a:pPr lvl="1"/>
            <a:r>
              <a:rPr lang="en-US" dirty="0" smtClean="0"/>
              <a:t>Grant Budget</a:t>
            </a:r>
          </a:p>
          <a:p>
            <a:pPr lvl="1"/>
            <a:r>
              <a:rPr lang="en-US" dirty="0" smtClean="0"/>
              <a:t>Personnel Actions (</a:t>
            </a:r>
            <a:r>
              <a:rPr lang="en-US" dirty="0" err="1" smtClean="0"/>
              <a:t>ePAFs</a:t>
            </a:r>
            <a:r>
              <a:rPr lang="en-US" dirty="0" smtClean="0"/>
              <a:t>, LRDs)</a:t>
            </a:r>
          </a:p>
          <a:p>
            <a:pPr lvl="1"/>
            <a:r>
              <a:rPr lang="en-US" dirty="0"/>
              <a:t>Purchase Order and Encumbrance </a:t>
            </a:r>
            <a:r>
              <a:rPr lang="en-US" dirty="0" smtClean="0"/>
              <a:t>Management</a:t>
            </a:r>
          </a:p>
          <a:p>
            <a:pPr lvl="1"/>
            <a:r>
              <a:rPr lang="en-US" dirty="0" smtClean="0"/>
              <a:t>Billing and Financial Reporting</a:t>
            </a:r>
          </a:p>
          <a:p>
            <a:pPr lvl="1"/>
            <a:r>
              <a:rPr lang="en-US" dirty="0" smtClean="0"/>
              <a:t>Closeout Process</a:t>
            </a:r>
          </a:p>
        </p:txBody>
      </p:sp>
      <p:sp>
        <p:nvSpPr>
          <p:cNvPr id="4" name="Slide Number Placeholder 3"/>
          <p:cNvSpPr>
            <a:spLocks noGrp="1"/>
          </p:cNvSpPr>
          <p:nvPr>
            <p:ph type="sldNum" sz="quarter" idx="12"/>
          </p:nvPr>
        </p:nvSpPr>
        <p:spPr/>
        <p:txBody>
          <a:bodyPr/>
          <a:lstStyle/>
          <a:p>
            <a:fld id="{F2F7D20A-44BE-2A47-B7E5-9FC32AEC34E7}" type="slidenum">
              <a:rPr lang="en-US" smtClean="0"/>
              <a:t>3</a:t>
            </a:fld>
            <a:endParaRPr lang="en-US"/>
          </a:p>
        </p:txBody>
      </p:sp>
    </p:spTree>
    <p:extLst>
      <p:ext uri="{BB962C8B-B14F-4D97-AF65-F5344CB8AC3E}">
        <p14:creationId xmlns:p14="http://schemas.microsoft.com/office/powerpoint/2010/main" val="175987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Common Grant Expenditures</a:t>
            </a:r>
            <a:endParaRPr lang="en-US" dirty="0"/>
          </a:p>
        </p:txBody>
      </p:sp>
      <p:sp>
        <p:nvSpPr>
          <p:cNvPr id="3" name="Content Placeholder 2"/>
          <p:cNvSpPr>
            <a:spLocks noGrp="1"/>
          </p:cNvSpPr>
          <p:nvPr>
            <p:ph idx="1"/>
          </p:nvPr>
        </p:nvSpPr>
        <p:spPr>
          <a:xfrm>
            <a:off x="457200" y="2417704"/>
            <a:ext cx="8115300" cy="4145466"/>
          </a:xfrm>
        </p:spPr>
        <p:txBody>
          <a:bodyPr>
            <a:normAutofit fontScale="85000" lnSpcReduction="10000"/>
          </a:bodyPr>
          <a:lstStyle/>
          <a:p>
            <a:r>
              <a:rPr lang="en-US" dirty="0" smtClean="0"/>
              <a:t>Travel Applications and Vouchers</a:t>
            </a:r>
          </a:p>
          <a:p>
            <a:pPr lvl="1"/>
            <a:r>
              <a:rPr lang="en-US" dirty="0" smtClean="0"/>
              <a:t>Foreign travel requires prior approval from the president</a:t>
            </a:r>
          </a:p>
          <a:p>
            <a:pPr lvl="1"/>
            <a:r>
              <a:rPr lang="en-US" dirty="0" smtClean="0"/>
              <a:t>Follow travel operating procedures and policies (lodging rates, alcohol disallowance, tips, etc.)</a:t>
            </a:r>
          </a:p>
          <a:p>
            <a:pPr marL="457200" lvl="1" indent="0">
              <a:buNone/>
            </a:pPr>
            <a:r>
              <a:rPr lang="en-US" dirty="0">
                <a:hlinkClick r:id="rId3"/>
              </a:rPr>
              <a:t>https://</a:t>
            </a:r>
            <a:r>
              <a:rPr lang="en-US" dirty="0" smtClean="0">
                <a:hlinkClick r:id="rId3"/>
              </a:rPr>
              <a:t>elpaso.ttuhsc.edu/fiscal/businessaffairs/paymentservices/Policies.aspx</a:t>
            </a:r>
            <a:r>
              <a:rPr lang="en-US" dirty="0" smtClean="0"/>
              <a:t> </a:t>
            </a:r>
          </a:p>
          <a:p>
            <a:pPr marL="457200" lvl="1" indent="0">
              <a:buNone/>
            </a:pPr>
            <a:endParaRPr lang="en-US" dirty="0" smtClean="0"/>
          </a:p>
          <a:p>
            <a:r>
              <a:rPr lang="en-US" dirty="0" smtClean="0"/>
              <a:t>Swift Cards</a:t>
            </a:r>
          </a:p>
          <a:p>
            <a:pPr lvl="1"/>
            <a:r>
              <a:rPr lang="en-US" dirty="0" smtClean="0"/>
              <a:t>Active IRB approval must be in place at time of request, if applicable.</a:t>
            </a:r>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30</a:t>
            </a:fld>
            <a:endParaRPr lang="en-US"/>
          </a:p>
        </p:txBody>
      </p:sp>
    </p:spTree>
    <p:extLst>
      <p:ext uri="{BB962C8B-B14F-4D97-AF65-F5344CB8AC3E}">
        <p14:creationId xmlns:p14="http://schemas.microsoft.com/office/powerpoint/2010/main" val="2566018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Paid: Billing Procedures</a:t>
            </a:r>
            <a:endParaRPr lang="en-US" dirty="0"/>
          </a:p>
        </p:txBody>
      </p:sp>
      <p:sp>
        <p:nvSpPr>
          <p:cNvPr id="3" name="Content Placeholder 2"/>
          <p:cNvSpPr>
            <a:spLocks noGrp="1"/>
          </p:cNvSpPr>
          <p:nvPr>
            <p:ph idx="1"/>
          </p:nvPr>
        </p:nvSpPr>
        <p:spPr>
          <a:xfrm>
            <a:off x="457200" y="2264306"/>
            <a:ext cx="8229600" cy="4336792"/>
          </a:xfrm>
        </p:spPr>
        <p:txBody>
          <a:bodyPr>
            <a:normAutofit fontScale="55000" lnSpcReduction="20000"/>
          </a:bodyPr>
          <a:lstStyle/>
          <a:p>
            <a:r>
              <a:rPr lang="en-US" sz="3300" dirty="0" smtClean="0"/>
              <a:t>Most cost reimbursement grants are invoiced by CGA</a:t>
            </a:r>
          </a:p>
          <a:p>
            <a:pPr lvl="1"/>
            <a:r>
              <a:rPr lang="en-US" sz="3300" dirty="0" smtClean="0"/>
              <a:t>Federal cash drawdowns for NIH,HRSA, and NSF grants completed every Monday</a:t>
            </a:r>
          </a:p>
          <a:p>
            <a:pPr lvl="1"/>
            <a:r>
              <a:rPr lang="en-US" sz="3300" dirty="0" smtClean="0"/>
              <a:t>Quarterly FSRs for CPRIT grants</a:t>
            </a:r>
          </a:p>
          <a:p>
            <a:pPr lvl="1"/>
            <a:r>
              <a:rPr lang="en-US" sz="3300" dirty="0" smtClean="0"/>
              <a:t>Monthly cost reimbursement invoices for federal pass-through grants, state grants, and private grants/contracts.</a:t>
            </a:r>
          </a:p>
          <a:p>
            <a:r>
              <a:rPr lang="en-US" sz="3300" dirty="0" smtClean="0"/>
              <a:t>Department responsible for invoicing for fee-for-service contracts and any project involving milestones/deliverables.</a:t>
            </a:r>
          </a:p>
          <a:p>
            <a:pPr lvl="1"/>
            <a:r>
              <a:rPr lang="en-US" sz="3300" dirty="0" smtClean="0"/>
              <a:t>Most fee-for-service contracts route through Contracting, so make use of the Contract A/R System to recognize the revenue and record the account receivable for every invoice.</a:t>
            </a:r>
          </a:p>
          <a:p>
            <a:r>
              <a:rPr lang="en-US" sz="3300" dirty="0" smtClean="0"/>
              <a:t>Clinical trials invoicing process: </a:t>
            </a:r>
          </a:p>
          <a:p>
            <a:pPr lvl="1"/>
            <a:r>
              <a:rPr lang="en-US" sz="3300" dirty="0" smtClean="0"/>
              <a:t>Research Office </a:t>
            </a:r>
            <a:r>
              <a:rPr lang="en-US" sz="3300" dirty="0"/>
              <a:t>will submit invoices for startup fees.</a:t>
            </a:r>
          </a:p>
          <a:p>
            <a:pPr lvl="1"/>
            <a:r>
              <a:rPr lang="en-US" sz="3300" dirty="0" smtClean="0"/>
              <a:t>IRB Office will submit invoices for initial and continuing review fees for industry-sponsored clinical trials.</a:t>
            </a:r>
          </a:p>
          <a:p>
            <a:pPr lvl="1"/>
            <a:r>
              <a:rPr lang="en-US" sz="3300" dirty="0" smtClean="0"/>
              <a:t>Department will need to submit invoices based on subject visits or milestones, if invoices are required by sponsor.</a:t>
            </a:r>
          </a:p>
          <a:p>
            <a:pPr lvl="1"/>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31</a:t>
            </a:fld>
            <a:endParaRPr lang="en-US"/>
          </a:p>
        </p:txBody>
      </p:sp>
    </p:spTree>
    <p:extLst>
      <p:ext uri="{BB962C8B-B14F-4D97-AF65-F5344CB8AC3E}">
        <p14:creationId xmlns:p14="http://schemas.microsoft.com/office/powerpoint/2010/main" val="2875002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Reporting</a:t>
            </a:r>
            <a:endParaRPr lang="en-US" dirty="0"/>
          </a:p>
        </p:txBody>
      </p:sp>
      <p:sp>
        <p:nvSpPr>
          <p:cNvPr id="3" name="Content Placeholder 2"/>
          <p:cNvSpPr>
            <a:spLocks noGrp="1"/>
          </p:cNvSpPr>
          <p:nvPr>
            <p:ph idx="1"/>
          </p:nvPr>
        </p:nvSpPr>
        <p:spPr>
          <a:xfrm>
            <a:off x="457200" y="2417704"/>
            <a:ext cx="8229600" cy="4119829"/>
          </a:xfrm>
        </p:spPr>
        <p:txBody>
          <a:bodyPr>
            <a:normAutofit fontScale="92500" lnSpcReduction="20000"/>
          </a:bodyPr>
          <a:lstStyle/>
          <a:p>
            <a:r>
              <a:rPr lang="en-US" dirty="0" smtClean="0"/>
              <a:t>CGA responsible for generating grant financial reports:</a:t>
            </a:r>
          </a:p>
          <a:p>
            <a:pPr lvl="1"/>
            <a:r>
              <a:rPr lang="en-US" dirty="0" smtClean="0"/>
              <a:t>Tracking of financial report due dates</a:t>
            </a:r>
          </a:p>
          <a:p>
            <a:pPr lvl="1"/>
            <a:r>
              <a:rPr lang="en-US" dirty="0" smtClean="0"/>
              <a:t>Obtaining appropriate signature(s)</a:t>
            </a:r>
          </a:p>
          <a:p>
            <a:pPr lvl="1"/>
            <a:r>
              <a:rPr lang="en-US" dirty="0" smtClean="0"/>
              <a:t>Processing cost share certifications</a:t>
            </a:r>
          </a:p>
          <a:p>
            <a:pPr lvl="1"/>
            <a:r>
              <a:rPr lang="en-US" dirty="0" smtClean="0"/>
              <a:t>Ad-hoc financial report requests are welcomed with reasonable advance notice</a:t>
            </a:r>
          </a:p>
          <a:p>
            <a:r>
              <a:rPr lang="en-US" dirty="0" smtClean="0"/>
              <a:t>Estimates of unobligated balance for no-cost extensions and carryover requests should be completed by CGA</a:t>
            </a:r>
          </a:p>
        </p:txBody>
      </p:sp>
      <p:sp>
        <p:nvSpPr>
          <p:cNvPr id="4" name="Slide Number Placeholder 3"/>
          <p:cNvSpPr>
            <a:spLocks noGrp="1"/>
          </p:cNvSpPr>
          <p:nvPr>
            <p:ph type="sldNum" sz="quarter" idx="12"/>
          </p:nvPr>
        </p:nvSpPr>
        <p:spPr/>
        <p:txBody>
          <a:bodyPr/>
          <a:lstStyle/>
          <a:p>
            <a:fld id="{F2F7D20A-44BE-2A47-B7E5-9FC32AEC34E7}" type="slidenum">
              <a:rPr lang="en-US" smtClean="0"/>
              <a:t>32</a:t>
            </a:fld>
            <a:endParaRPr lang="en-US"/>
          </a:p>
        </p:txBody>
      </p:sp>
    </p:spTree>
    <p:extLst>
      <p:ext uri="{BB962C8B-B14F-4D97-AF65-F5344CB8AC3E}">
        <p14:creationId xmlns:p14="http://schemas.microsoft.com/office/powerpoint/2010/main" val="585777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Closeout</a:t>
            </a:r>
            <a:endParaRPr lang="en-US" dirty="0"/>
          </a:p>
        </p:txBody>
      </p:sp>
      <p:sp>
        <p:nvSpPr>
          <p:cNvPr id="3" name="Content Placeholder 2"/>
          <p:cNvSpPr>
            <a:spLocks noGrp="1"/>
          </p:cNvSpPr>
          <p:nvPr>
            <p:ph idx="1"/>
          </p:nvPr>
        </p:nvSpPr>
        <p:spPr>
          <a:xfrm>
            <a:off x="457200" y="2356338"/>
            <a:ext cx="8229600" cy="4070588"/>
          </a:xfrm>
        </p:spPr>
        <p:txBody>
          <a:bodyPr>
            <a:normAutofit fontScale="70000" lnSpcReduction="20000"/>
          </a:bodyPr>
          <a:lstStyle/>
          <a:p>
            <a:r>
              <a:rPr lang="en-US" dirty="0" smtClean="0"/>
              <a:t>Automated email sent to fund manager and PIs 70 and 30 days before grant end date. </a:t>
            </a:r>
            <a:endParaRPr lang="en-US" dirty="0" smtClean="0"/>
          </a:p>
          <a:p>
            <a:r>
              <a:rPr lang="en-US" dirty="0" smtClean="0"/>
              <a:t>If </a:t>
            </a:r>
            <a:r>
              <a:rPr lang="en-US" dirty="0" smtClean="0"/>
              <a:t>an extension of the grant end date is necessary, contact SP or IA, as applicable, to request approval for an extension from the sponsor.</a:t>
            </a:r>
          </a:p>
          <a:p>
            <a:r>
              <a:rPr lang="en-US" dirty="0" smtClean="0"/>
              <a:t>If project ended, submit a Terminate Fund Request through the system:</a:t>
            </a:r>
          </a:p>
          <a:p>
            <a:pPr marL="400050" lvl="1" indent="0">
              <a:buNone/>
            </a:pPr>
            <a:r>
              <a:rPr lang="en-US" dirty="0">
                <a:hlinkClick r:id="rId3"/>
              </a:rPr>
              <a:t>https://</a:t>
            </a:r>
            <a:r>
              <a:rPr lang="en-US" dirty="0" smtClean="0">
                <a:hlinkClick r:id="rId3"/>
              </a:rPr>
              <a:t>fund.app.texastech.edu/fundProcessing/terminateFund</a:t>
            </a:r>
            <a:r>
              <a:rPr lang="en-US" dirty="0" smtClean="0"/>
              <a:t> </a:t>
            </a:r>
          </a:p>
          <a:p>
            <a:pPr lvl="1"/>
            <a:r>
              <a:rPr lang="en-US" dirty="0"/>
              <a:t>Make sure you review the grant </a:t>
            </a:r>
            <a:r>
              <a:rPr lang="en-US" dirty="0" smtClean="0"/>
              <a:t>fund. </a:t>
            </a:r>
            <a:r>
              <a:rPr lang="en-US" dirty="0"/>
              <a:t>CGA will be in contact whenever action is required by department.</a:t>
            </a:r>
          </a:p>
          <a:p>
            <a:pPr lvl="1"/>
            <a:r>
              <a:rPr lang="en-US" dirty="0"/>
              <a:t>Most common issues found at the end of the grant period are invalid open encumbrances and pending cost transfers and labor redistributions</a:t>
            </a:r>
            <a:r>
              <a:rPr lang="en-US" dirty="0" smtClean="0"/>
              <a:t>.</a:t>
            </a:r>
          </a:p>
          <a:p>
            <a:pPr lvl="1"/>
            <a:r>
              <a:rPr lang="en-US" dirty="0" smtClean="0"/>
              <a:t>More actions to consider, next slide:</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33</a:t>
            </a:fld>
            <a:endParaRPr lang="en-US"/>
          </a:p>
        </p:txBody>
      </p:sp>
    </p:spTree>
    <p:extLst>
      <p:ext uri="{BB962C8B-B14F-4D97-AF65-F5344CB8AC3E}">
        <p14:creationId xmlns:p14="http://schemas.microsoft.com/office/powerpoint/2010/main" val="1016077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639"/>
            <a:ext cx="8229600" cy="1143000"/>
          </a:xfrm>
        </p:spPr>
        <p:txBody>
          <a:bodyPr/>
          <a:lstStyle/>
          <a:p>
            <a:r>
              <a:rPr lang="en-US" dirty="0" smtClean="0"/>
              <a:t>Grant Closeout</a:t>
            </a:r>
            <a:endParaRPr lang="en-US" dirty="0"/>
          </a:p>
        </p:txBody>
      </p:sp>
      <p:sp>
        <p:nvSpPr>
          <p:cNvPr id="3" name="Content Placeholder 2"/>
          <p:cNvSpPr>
            <a:spLocks noGrp="1"/>
          </p:cNvSpPr>
          <p:nvPr>
            <p:ph idx="1"/>
          </p:nvPr>
        </p:nvSpPr>
        <p:spPr>
          <a:xfrm>
            <a:off x="457200" y="2101614"/>
            <a:ext cx="8229600" cy="4324502"/>
          </a:xfrm>
        </p:spPr>
        <p:txBody>
          <a:bodyPr>
            <a:normAutofit fontScale="77500" lnSpcReduction="20000"/>
          </a:bodyPr>
          <a:lstStyle/>
          <a:p>
            <a:r>
              <a:rPr lang="en-US" dirty="0" smtClean="0"/>
              <a:t>Action Items to Consider:</a:t>
            </a:r>
          </a:p>
          <a:p>
            <a:pPr lvl="1"/>
            <a:r>
              <a:rPr lang="en-US" dirty="0"/>
              <a:t>Collect all amounts due</a:t>
            </a:r>
            <a:r>
              <a:rPr lang="en-US" dirty="0" smtClean="0"/>
              <a:t>. Ensure all revenues have been received and placed in the grant fund.</a:t>
            </a:r>
          </a:p>
          <a:p>
            <a:pPr lvl="1"/>
            <a:r>
              <a:rPr lang="en-US" dirty="0" smtClean="0"/>
              <a:t>Final </a:t>
            </a:r>
            <a:r>
              <a:rPr lang="en-US" dirty="0"/>
              <a:t>invoices.</a:t>
            </a:r>
          </a:p>
          <a:p>
            <a:pPr lvl="2">
              <a:buFont typeface="Wingdings" panose="05000000000000000000" pitchFamily="2" charset="2"/>
              <a:buChar char="§"/>
            </a:pPr>
            <a:r>
              <a:rPr lang="en-US" dirty="0" smtClean="0"/>
              <a:t>If pass-thru subcontracts were executed, ensure all final invoices have been reviewed and 	posted to the grant.</a:t>
            </a:r>
            <a:endParaRPr lang="en-US" dirty="0" smtClean="0"/>
          </a:p>
          <a:p>
            <a:pPr lvl="1"/>
            <a:r>
              <a:rPr lang="en-US" dirty="0" smtClean="0"/>
              <a:t>Send </a:t>
            </a:r>
            <a:r>
              <a:rPr lang="en-US" dirty="0"/>
              <a:t>all outstanding invoices to Accounts Payable.</a:t>
            </a:r>
          </a:p>
          <a:p>
            <a:pPr lvl="1"/>
            <a:r>
              <a:rPr lang="en-US" dirty="0"/>
              <a:t>Ensure expenses charged to grant were incurred within the grant period of </a:t>
            </a:r>
            <a:r>
              <a:rPr lang="en-US" dirty="0" smtClean="0"/>
              <a:t>performance.</a:t>
            </a:r>
          </a:p>
          <a:p>
            <a:pPr lvl="1"/>
            <a:r>
              <a:rPr lang="en-US" dirty="0"/>
              <a:t>Review all open encumbrances on the fund. All encumbrances must be zero and closed in order foe the fund to be closed.</a:t>
            </a:r>
          </a:p>
          <a:p>
            <a:pPr lvl="2">
              <a:buFont typeface="Wingdings" panose="05000000000000000000" pitchFamily="2" charset="2"/>
              <a:buChar char="§"/>
            </a:pPr>
            <a:r>
              <a:rPr lang="en-US" dirty="0"/>
              <a:t>If valid -&gt; remain</a:t>
            </a:r>
          </a:p>
          <a:p>
            <a:pPr lvl="2">
              <a:buFont typeface="Wingdings" panose="05000000000000000000" pitchFamily="2" charset="2"/>
              <a:buChar char="§"/>
            </a:pPr>
            <a:r>
              <a:rPr lang="en-US" dirty="0"/>
              <a:t>If not valid -&gt; submit PO and encumbrance change </a:t>
            </a:r>
            <a:r>
              <a:rPr lang="en-US" dirty="0" smtClean="0"/>
              <a:t>request</a:t>
            </a:r>
            <a:r>
              <a:rPr lang="en-US" dirty="0"/>
              <a:t>.</a:t>
            </a:r>
            <a:endParaRPr lang="en-US" dirty="0" smtClean="0"/>
          </a:p>
        </p:txBody>
      </p:sp>
      <p:sp>
        <p:nvSpPr>
          <p:cNvPr id="4" name="Slide Number Placeholder 3"/>
          <p:cNvSpPr>
            <a:spLocks noGrp="1"/>
          </p:cNvSpPr>
          <p:nvPr>
            <p:ph type="sldNum" sz="quarter" idx="12"/>
          </p:nvPr>
        </p:nvSpPr>
        <p:spPr/>
        <p:txBody>
          <a:bodyPr/>
          <a:lstStyle/>
          <a:p>
            <a:fld id="{F2F7D20A-44BE-2A47-B7E5-9FC32AEC34E7}" type="slidenum">
              <a:rPr lang="en-US" smtClean="0"/>
              <a:t>34</a:t>
            </a:fld>
            <a:endParaRPr lang="en-US"/>
          </a:p>
        </p:txBody>
      </p:sp>
    </p:spTree>
    <p:extLst>
      <p:ext uri="{BB962C8B-B14F-4D97-AF65-F5344CB8AC3E}">
        <p14:creationId xmlns:p14="http://schemas.microsoft.com/office/powerpoint/2010/main" val="3093027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639"/>
            <a:ext cx="8229600" cy="1143000"/>
          </a:xfrm>
        </p:spPr>
        <p:txBody>
          <a:bodyPr/>
          <a:lstStyle/>
          <a:p>
            <a:r>
              <a:rPr lang="en-US" dirty="0" smtClean="0"/>
              <a:t>Grant Closeout</a:t>
            </a:r>
            <a:endParaRPr lang="en-US" dirty="0"/>
          </a:p>
        </p:txBody>
      </p:sp>
      <p:sp>
        <p:nvSpPr>
          <p:cNvPr id="3" name="Content Placeholder 2"/>
          <p:cNvSpPr>
            <a:spLocks noGrp="1"/>
          </p:cNvSpPr>
          <p:nvPr>
            <p:ph idx="1"/>
          </p:nvPr>
        </p:nvSpPr>
        <p:spPr>
          <a:xfrm>
            <a:off x="457200" y="2101614"/>
            <a:ext cx="8229600" cy="4324502"/>
          </a:xfrm>
        </p:spPr>
        <p:txBody>
          <a:bodyPr>
            <a:normAutofit fontScale="85000" lnSpcReduction="20000"/>
          </a:bodyPr>
          <a:lstStyle/>
          <a:p>
            <a:r>
              <a:rPr lang="en-US" dirty="0" smtClean="0"/>
              <a:t>Action Items to Consider:</a:t>
            </a:r>
          </a:p>
          <a:p>
            <a:pPr lvl="1"/>
            <a:r>
              <a:rPr lang="en-US" dirty="0"/>
              <a:t>Return unused swift cards</a:t>
            </a:r>
            <a:r>
              <a:rPr lang="en-US" dirty="0" smtClean="0"/>
              <a:t>.</a:t>
            </a:r>
          </a:p>
          <a:p>
            <a:pPr lvl="1"/>
            <a:r>
              <a:rPr lang="en-US" dirty="0"/>
              <a:t>If effort reporting was required, ensure all statements have been certified</a:t>
            </a:r>
            <a:r>
              <a:rPr lang="en-US" dirty="0" smtClean="0"/>
              <a:t>.</a:t>
            </a:r>
            <a:endParaRPr lang="en-US" dirty="0"/>
          </a:p>
          <a:p>
            <a:pPr lvl="1"/>
            <a:r>
              <a:rPr lang="en-US" dirty="0" smtClean="0"/>
              <a:t>Prepare </a:t>
            </a:r>
            <a:r>
              <a:rPr lang="en-US" dirty="0" smtClean="0"/>
              <a:t>programmatic reports.</a:t>
            </a:r>
          </a:p>
          <a:p>
            <a:pPr lvl="1"/>
            <a:r>
              <a:rPr lang="en-US" dirty="0" smtClean="0"/>
              <a:t>Cover budget overruns.</a:t>
            </a:r>
          </a:p>
          <a:p>
            <a:pPr lvl="1"/>
            <a:r>
              <a:rPr lang="en-US" dirty="0" smtClean="0"/>
              <a:t>Request grant financial report from CGA.</a:t>
            </a:r>
          </a:p>
          <a:p>
            <a:pPr lvl="1"/>
            <a:r>
              <a:rPr lang="en-US" dirty="0" smtClean="0"/>
              <a:t>Transfer residuals </a:t>
            </a:r>
            <a:r>
              <a:rPr lang="en-US" dirty="0" smtClean="0"/>
              <a:t>(if applicable)</a:t>
            </a:r>
            <a:endParaRPr lang="en-US" dirty="0" smtClean="0"/>
          </a:p>
          <a:p>
            <a:pPr lvl="1"/>
            <a:r>
              <a:rPr lang="en-US" dirty="0" smtClean="0"/>
              <a:t>Review and have PI sign internal FSR for federal grants only.</a:t>
            </a:r>
          </a:p>
          <a:p>
            <a:pPr lvl="1"/>
            <a:r>
              <a:rPr lang="en-US" dirty="0" smtClean="0"/>
              <a:t>Respond </a:t>
            </a:r>
            <a:r>
              <a:rPr lang="en-US" dirty="0" smtClean="0"/>
              <a:t>to questions from CGA.</a:t>
            </a:r>
          </a:p>
          <a:p>
            <a:pPr lvl="1"/>
            <a:r>
              <a:rPr lang="en-US" dirty="0" smtClean="0"/>
              <a:t>Retain project records according to sponsor guidelines.</a:t>
            </a:r>
          </a:p>
          <a:p>
            <a:pPr marL="0" indent="0">
              <a:buNone/>
            </a:pPr>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35</a:t>
            </a:fld>
            <a:endParaRPr lang="en-US"/>
          </a:p>
        </p:txBody>
      </p:sp>
    </p:spTree>
    <p:extLst>
      <p:ext uri="{BB962C8B-B14F-4D97-AF65-F5344CB8AC3E}">
        <p14:creationId xmlns:p14="http://schemas.microsoft.com/office/powerpoint/2010/main" val="2808539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Financial Management Tips</a:t>
            </a:r>
            <a:endParaRPr lang="en-US" dirty="0"/>
          </a:p>
        </p:txBody>
      </p:sp>
      <p:sp>
        <p:nvSpPr>
          <p:cNvPr id="3" name="Content Placeholder 2"/>
          <p:cNvSpPr>
            <a:spLocks noGrp="1"/>
          </p:cNvSpPr>
          <p:nvPr>
            <p:ph idx="1"/>
          </p:nvPr>
        </p:nvSpPr>
        <p:spPr>
          <a:xfrm>
            <a:off x="457200" y="2417704"/>
            <a:ext cx="8229600" cy="4188195"/>
          </a:xfrm>
        </p:spPr>
        <p:txBody>
          <a:bodyPr>
            <a:normAutofit fontScale="62500" lnSpcReduction="20000"/>
          </a:bodyPr>
          <a:lstStyle/>
          <a:p>
            <a:r>
              <a:rPr lang="en-US" sz="3400" dirty="0" smtClean="0"/>
              <a:t>Review payroll reports at least once a month and ensure faculty/staff salary distribution fulfills effort commitments on grant proposals/applications.</a:t>
            </a:r>
          </a:p>
          <a:p>
            <a:r>
              <a:rPr lang="en-US" sz="3400" dirty="0" smtClean="0"/>
              <a:t>Review transactions on grant FOPs at least once every two weeks and complete cost transfers (audit red flag for CTs over 90 days).</a:t>
            </a:r>
          </a:p>
          <a:p>
            <a:r>
              <a:rPr lang="en-US" sz="3400" dirty="0" smtClean="0"/>
              <a:t>Recalculate effort percent charged to grant and cost share funds every time there is a salary increase or secondary appointment.</a:t>
            </a:r>
          </a:p>
          <a:p>
            <a:r>
              <a:rPr lang="en-US" sz="3400" dirty="0"/>
              <a:t>B</a:t>
            </a:r>
            <a:r>
              <a:rPr lang="en-US" sz="3400" dirty="0" smtClean="0"/>
              <a:t>e up to date on the latest salary cap amount for DHHS grants.</a:t>
            </a:r>
          </a:p>
          <a:p>
            <a:r>
              <a:rPr lang="en-US" sz="3400" dirty="0" smtClean="0"/>
              <a:t>Do not create new purchase orders during the last two weeks of the grant unless essential items are still needed and goods/services will be received on or before the grant end date</a:t>
            </a:r>
            <a:r>
              <a:rPr lang="en-US" dirty="0"/>
              <a:t>.</a:t>
            </a:r>
            <a:endParaRPr lang="en-US" sz="3400" dirty="0" smtClean="0"/>
          </a:p>
        </p:txBody>
      </p:sp>
      <p:sp>
        <p:nvSpPr>
          <p:cNvPr id="4" name="Slide Number Placeholder 3"/>
          <p:cNvSpPr>
            <a:spLocks noGrp="1"/>
          </p:cNvSpPr>
          <p:nvPr>
            <p:ph type="sldNum" sz="quarter" idx="12"/>
          </p:nvPr>
        </p:nvSpPr>
        <p:spPr/>
        <p:txBody>
          <a:bodyPr/>
          <a:lstStyle/>
          <a:p>
            <a:fld id="{F2F7D20A-44BE-2A47-B7E5-9FC32AEC34E7}" type="slidenum">
              <a:rPr lang="en-US" smtClean="0"/>
              <a:t>36</a:t>
            </a:fld>
            <a:endParaRPr lang="en-US"/>
          </a:p>
        </p:txBody>
      </p:sp>
    </p:spTree>
    <p:extLst>
      <p:ext uri="{BB962C8B-B14F-4D97-AF65-F5344CB8AC3E}">
        <p14:creationId xmlns:p14="http://schemas.microsoft.com/office/powerpoint/2010/main" val="3143565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0662"/>
            <a:ext cx="8229600" cy="1143000"/>
          </a:xfrm>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F2F7D20A-44BE-2A47-B7E5-9FC32AEC34E7}" type="slidenum">
              <a:rPr lang="en-US" smtClean="0"/>
              <a:t>37</a:t>
            </a:fld>
            <a:endParaRPr lang="en-US"/>
          </a:p>
        </p:txBody>
      </p:sp>
    </p:spTree>
    <p:extLst>
      <p:ext uri="{BB962C8B-B14F-4D97-AF65-F5344CB8AC3E}">
        <p14:creationId xmlns:p14="http://schemas.microsoft.com/office/powerpoint/2010/main" val="3878901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Grant Life Cycle</a:t>
            </a:r>
            <a:endParaRPr lang="en-US" dirty="0"/>
          </a:p>
        </p:txBody>
      </p:sp>
      <p:pic>
        <p:nvPicPr>
          <p:cNvPr id="7" name="Picture 6"/>
          <p:cNvPicPr>
            <a:picLocks noChangeAspect="1"/>
          </p:cNvPicPr>
          <p:nvPr/>
        </p:nvPicPr>
        <p:blipFill>
          <a:blip r:embed="rId3"/>
          <a:stretch>
            <a:fillRect/>
          </a:stretch>
        </p:blipFill>
        <p:spPr>
          <a:xfrm>
            <a:off x="2122413" y="2035704"/>
            <a:ext cx="4828838" cy="4602487"/>
          </a:xfrm>
          <a:prstGeom prst="rect">
            <a:avLst/>
          </a:prstGeom>
        </p:spPr>
      </p:pic>
      <p:sp>
        <p:nvSpPr>
          <p:cNvPr id="3" name="Slide Number Placeholder 2"/>
          <p:cNvSpPr>
            <a:spLocks noGrp="1"/>
          </p:cNvSpPr>
          <p:nvPr>
            <p:ph type="sldNum" sz="quarter" idx="12"/>
          </p:nvPr>
        </p:nvSpPr>
        <p:spPr/>
        <p:txBody>
          <a:bodyPr/>
          <a:lstStyle/>
          <a:p>
            <a:fld id="{F2F7D20A-44BE-2A47-B7E5-9FC32AEC34E7}" type="slidenum">
              <a:rPr lang="en-US" smtClean="0"/>
              <a:t>4</a:t>
            </a:fld>
            <a:endParaRPr lang="en-US"/>
          </a:p>
        </p:txBody>
      </p:sp>
    </p:spTree>
    <p:extLst>
      <p:ext uri="{BB962C8B-B14F-4D97-AF65-F5344CB8AC3E}">
        <p14:creationId xmlns:p14="http://schemas.microsoft.com/office/powerpoint/2010/main" val="315544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Post-Award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7707532"/>
              </p:ext>
            </p:extLst>
          </p:nvPr>
        </p:nvGraphicFramePr>
        <p:xfrm>
          <a:off x="457200" y="2264306"/>
          <a:ext cx="8229600" cy="427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2F7D20A-44BE-2A47-B7E5-9FC32AEC34E7}" type="slidenum">
              <a:rPr lang="en-US" smtClean="0"/>
              <a:t>5</a:t>
            </a:fld>
            <a:endParaRPr lang="en-US"/>
          </a:p>
        </p:txBody>
      </p:sp>
    </p:spTree>
    <p:extLst>
      <p:ext uri="{BB962C8B-B14F-4D97-AF65-F5344CB8AC3E}">
        <p14:creationId xmlns:p14="http://schemas.microsoft.com/office/powerpoint/2010/main" val="3031289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Post-Award Process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2344311"/>
              </p:ext>
            </p:extLst>
          </p:nvPr>
        </p:nvGraphicFramePr>
        <p:xfrm>
          <a:off x="457200" y="2264306"/>
          <a:ext cx="8229600" cy="421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2F7D20A-44BE-2A47-B7E5-9FC32AEC34E7}" type="slidenum">
              <a:rPr lang="en-US" smtClean="0"/>
              <a:t>6</a:t>
            </a:fld>
            <a:endParaRPr lang="en-US"/>
          </a:p>
        </p:txBody>
      </p:sp>
    </p:spTree>
    <p:extLst>
      <p:ext uri="{BB962C8B-B14F-4D97-AF65-F5344CB8AC3E}">
        <p14:creationId xmlns:p14="http://schemas.microsoft.com/office/powerpoint/2010/main" val="1135178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Post-Award Process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9186179"/>
              </p:ext>
            </p:extLst>
          </p:nvPr>
        </p:nvGraphicFramePr>
        <p:xfrm>
          <a:off x="457200" y="2264306"/>
          <a:ext cx="8229600" cy="421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2F7D20A-44BE-2A47-B7E5-9FC32AEC34E7}" type="slidenum">
              <a:rPr lang="en-US" smtClean="0"/>
              <a:t>7</a:t>
            </a:fld>
            <a:endParaRPr lang="en-US"/>
          </a:p>
        </p:txBody>
      </p:sp>
    </p:spTree>
    <p:extLst>
      <p:ext uri="{BB962C8B-B14F-4D97-AF65-F5344CB8AC3E}">
        <p14:creationId xmlns:p14="http://schemas.microsoft.com/office/powerpoint/2010/main" val="1544708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012"/>
            <a:ext cx="8229600" cy="1143000"/>
          </a:xfrm>
        </p:spPr>
        <p:txBody>
          <a:bodyPr/>
          <a:lstStyle/>
          <a:p>
            <a:r>
              <a:rPr lang="en-US" dirty="0" smtClean="0"/>
              <a:t>New Fund Request</a:t>
            </a:r>
            <a:endParaRPr lang="en-US" dirty="0"/>
          </a:p>
        </p:txBody>
      </p:sp>
      <p:sp>
        <p:nvSpPr>
          <p:cNvPr id="7" name="Rectangle 6"/>
          <p:cNvSpPr/>
          <p:nvPr/>
        </p:nvSpPr>
        <p:spPr>
          <a:xfrm>
            <a:off x="457200" y="1964484"/>
            <a:ext cx="7948247" cy="1200329"/>
          </a:xfrm>
          <a:prstGeom prst="rect">
            <a:avLst/>
          </a:prstGeom>
        </p:spPr>
        <p:txBody>
          <a:bodyPr wrap="square">
            <a:spAutoFit/>
          </a:bodyPr>
          <a:lstStyle/>
          <a:p>
            <a:r>
              <a:rPr lang="en-US" dirty="0" smtClean="0"/>
              <a:t>Once award is received, submit a New Fund Request.</a:t>
            </a:r>
          </a:p>
          <a:p>
            <a:r>
              <a:rPr lang="en-US" dirty="0" smtClean="0"/>
              <a:t>The </a:t>
            </a:r>
            <a:r>
              <a:rPr lang="en-US" dirty="0"/>
              <a:t>NFR system can be accessed from the TTUHSC El Paso </a:t>
            </a:r>
            <a:r>
              <a:rPr lang="en-US" dirty="0" err="1"/>
              <a:t>WebRaider</a:t>
            </a:r>
            <a:r>
              <a:rPr lang="en-US" dirty="0"/>
              <a:t> Portal, under the HSC Finance El Paso tab as shown below. Click on Finance Fund Maintenance under the Accounting section of the HSC Finance El Paso </a:t>
            </a:r>
            <a:r>
              <a:rPr lang="en-US" dirty="0" smtClean="0"/>
              <a:t>tab:</a:t>
            </a:r>
            <a:endParaRPr lang="en-US" dirty="0"/>
          </a:p>
        </p:txBody>
      </p:sp>
      <p:sp>
        <p:nvSpPr>
          <p:cNvPr id="13" name="Rectangle 12"/>
          <p:cNvSpPr/>
          <p:nvPr/>
        </p:nvSpPr>
        <p:spPr>
          <a:xfrm>
            <a:off x="3058074" y="6266287"/>
            <a:ext cx="3203698" cy="369332"/>
          </a:xfrm>
          <a:prstGeom prst="rect">
            <a:avLst/>
          </a:prstGeom>
        </p:spPr>
        <p:txBody>
          <a:bodyPr wrap="none">
            <a:spAutoFit/>
          </a:bodyPr>
          <a:lstStyle/>
          <a:p>
            <a:r>
              <a:rPr lang="en-US" dirty="0">
                <a:hlinkClick r:id="rId3"/>
              </a:rPr>
              <a:t>https://fund.app.texastech.edu</a:t>
            </a:r>
            <a:r>
              <a:rPr lang="en-US" dirty="0" smtClean="0">
                <a:hlinkClick r:id="rId3"/>
              </a:rPr>
              <a:t>/</a:t>
            </a:r>
            <a:endParaRPr lang="en-US" dirty="0" smtClean="0"/>
          </a:p>
        </p:txBody>
      </p:sp>
      <p:pic>
        <p:nvPicPr>
          <p:cNvPr id="3" name="Picture 2"/>
          <p:cNvPicPr>
            <a:picLocks noChangeAspect="1"/>
          </p:cNvPicPr>
          <p:nvPr/>
        </p:nvPicPr>
        <p:blipFill>
          <a:blip r:embed="rId4"/>
          <a:stretch>
            <a:fillRect/>
          </a:stretch>
        </p:blipFill>
        <p:spPr>
          <a:xfrm>
            <a:off x="1523132" y="3243976"/>
            <a:ext cx="5651391" cy="2972046"/>
          </a:xfrm>
          <a:prstGeom prst="rect">
            <a:avLst/>
          </a:prstGeom>
        </p:spPr>
      </p:pic>
      <p:sp>
        <p:nvSpPr>
          <p:cNvPr id="4" name="Slide Number Placeholder 3"/>
          <p:cNvSpPr>
            <a:spLocks noGrp="1"/>
          </p:cNvSpPr>
          <p:nvPr>
            <p:ph type="sldNum" sz="quarter" idx="12"/>
          </p:nvPr>
        </p:nvSpPr>
        <p:spPr/>
        <p:txBody>
          <a:bodyPr/>
          <a:lstStyle/>
          <a:p>
            <a:fld id="{F2F7D20A-44BE-2A47-B7E5-9FC32AEC34E7}" type="slidenum">
              <a:rPr lang="en-US" smtClean="0"/>
              <a:t>8</a:t>
            </a:fld>
            <a:endParaRPr lang="en-US"/>
          </a:p>
        </p:txBody>
      </p:sp>
    </p:spTree>
    <p:extLst>
      <p:ext uri="{BB962C8B-B14F-4D97-AF65-F5344CB8AC3E}">
        <p14:creationId xmlns:p14="http://schemas.microsoft.com/office/powerpoint/2010/main" val="301994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012"/>
            <a:ext cx="8229600" cy="1143000"/>
          </a:xfrm>
        </p:spPr>
        <p:txBody>
          <a:bodyPr/>
          <a:lstStyle/>
          <a:p>
            <a:r>
              <a:rPr lang="en-US" dirty="0" smtClean="0"/>
              <a:t>New Fund Request</a:t>
            </a:r>
            <a:endParaRPr lang="en-US" dirty="0"/>
          </a:p>
        </p:txBody>
      </p:sp>
      <p:sp>
        <p:nvSpPr>
          <p:cNvPr id="4" name="Content Placeholder 3"/>
          <p:cNvSpPr>
            <a:spLocks noGrp="1"/>
          </p:cNvSpPr>
          <p:nvPr>
            <p:ph sz="half" idx="2"/>
          </p:nvPr>
        </p:nvSpPr>
        <p:spPr>
          <a:xfrm>
            <a:off x="712177" y="2022231"/>
            <a:ext cx="8066063" cy="3633920"/>
          </a:xfrm>
        </p:spPr>
        <p:txBody>
          <a:bodyPr>
            <a:noAutofit/>
          </a:bodyPr>
          <a:lstStyle/>
          <a:p>
            <a:pPr marL="0" indent="0">
              <a:buNone/>
            </a:pPr>
            <a:r>
              <a:rPr lang="en-US" sz="1800" dirty="0"/>
              <a:t>Required documentation attached to the </a:t>
            </a:r>
            <a:r>
              <a:rPr lang="en-US" sz="1800" dirty="0" smtClean="0"/>
              <a:t>request </a:t>
            </a:r>
            <a:r>
              <a:rPr lang="en-US" sz="1800" dirty="0"/>
              <a:t>should include, but may not be limited to</a:t>
            </a:r>
            <a:r>
              <a:rPr lang="en-US" sz="1800" dirty="0" smtClean="0"/>
              <a:t>:</a:t>
            </a:r>
            <a:endParaRPr lang="en-US" sz="1800" b="1" dirty="0" smtClean="0"/>
          </a:p>
          <a:p>
            <a:pPr marL="0" indent="0">
              <a:buNone/>
            </a:pPr>
            <a:endParaRPr lang="en-US" sz="1000" b="1" dirty="0" smtClean="0"/>
          </a:p>
          <a:p>
            <a:pPr marL="640080">
              <a:buFont typeface="Arial" panose="020B0604020202020204" pitchFamily="34" charset="0"/>
              <a:buChar char="•"/>
            </a:pPr>
            <a:r>
              <a:rPr lang="en-US" sz="1600" dirty="0" smtClean="0"/>
              <a:t>Award </a:t>
            </a:r>
            <a:r>
              <a:rPr lang="en-US" sz="1600" dirty="0"/>
              <a:t>l</a:t>
            </a:r>
            <a:r>
              <a:rPr lang="en-US" sz="1600" dirty="0" smtClean="0"/>
              <a:t>etter and/or executed agreement.</a:t>
            </a:r>
          </a:p>
          <a:p>
            <a:pPr marL="640080">
              <a:buFont typeface="Arial" panose="020B0604020202020204" pitchFamily="34" charset="0"/>
              <a:buChar char="•"/>
            </a:pPr>
            <a:r>
              <a:rPr lang="en-US" sz="1600" dirty="0" smtClean="0"/>
              <a:t>Sponsor </a:t>
            </a:r>
            <a:r>
              <a:rPr lang="en-US" sz="1600" dirty="0"/>
              <a:t>approved budget from award notice/grant proposal, including a detailed budget justification, as </a:t>
            </a:r>
            <a:r>
              <a:rPr lang="en-US" sz="1600" dirty="0" smtClean="0"/>
              <a:t>appropriate.</a:t>
            </a:r>
            <a:endParaRPr lang="en-US" sz="1600" dirty="0"/>
          </a:p>
          <a:p>
            <a:pPr marL="640080">
              <a:buFont typeface="Arial" panose="020B0604020202020204" pitchFamily="34" charset="0"/>
              <a:buChar char="•"/>
            </a:pPr>
            <a:r>
              <a:rPr lang="en-US" sz="1600" dirty="0" smtClean="0"/>
              <a:t>Cost </a:t>
            </a:r>
            <a:r>
              <a:rPr lang="en-US" sz="1600" dirty="0"/>
              <a:t>Share/Matching Information, if applicable (Refer to HSCEP OP </a:t>
            </a:r>
            <a:r>
              <a:rPr lang="en-US" sz="1600" dirty="0" smtClean="0"/>
              <a:t>65.11).</a:t>
            </a:r>
          </a:p>
          <a:p>
            <a:pPr marL="640080">
              <a:buFont typeface="Arial" panose="020B0604020202020204" pitchFamily="34" charset="0"/>
              <a:buChar char="•"/>
            </a:pPr>
            <a:r>
              <a:rPr lang="en-US" sz="1600" dirty="0" smtClean="0"/>
              <a:t>Sub-recipient </a:t>
            </a:r>
            <a:r>
              <a:rPr lang="en-US" sz="1600" dirty="0"/>
              <a:t>information, if applicable (Refer to HSCEP OP </a:t>
            </a:r>
            <a:r>
              <a:rPr lang="en-US" sz="1600" dirty="0" smtClean="0"/>
              <a:t>65.09).</a:t>
            </a:r>
            <a:endParaRPr lang="en-US" sz="1600" dirty="0"/>
          </a:p>
          <a:p>
            <a:pPr marL="640080">
              <a:buFont typeface="Arial" panose="020B0604020202020204" pitchFamily="34" charset="0"/>
              <a:buChar char="•"/>
            </a:pPr>
            <a:r>
              <a:rPr lang="en-US" sz="1600" dirty="0" smtClean="0"/>
              <a:t>Project </a:t>
            </a:r>
            <a:r>
              <a:rPr lang="en-US" sz="1600" dirty="0"/>
              <a:t>start and end date, PI name, salary cap amount, if </a:t>
            </a:r>
            <a:r>
              <a:rPr lang="en-US" sz="1600" dirty="0" smtClean="0"/>
              <a:t>applicable.</a:t>
            </a:r>
            <a:endParaRPr lang="en-US" sz="1600" dirty="0"/>
          </a:p>
          <a:p>
            <a:pPr marL="640080">
              <a:buFont typeface="Arial" panose="020B0604020202020204" pitchFamily="34" charset="0"/>
              <a:buChar char="•"/>
            </a:pPr>
            <a:r>
              <a:rPr lang="en-US" sz="1600" dirty="0" smtClean="0"/>
              <a:t>Financial </a:t>
            </a:r>
            <a:r>
              <a:rPr lang="en-US" sz="1600" dirty="0"/>
              <a:t>report due dates, scheduled payment dates, if </a:t>
            </a:r>
            <a:r>
              <a:rPr lang="en-US" sz="1600" dirty="0" smtClean="0"/>
              <a:t>applicable.</a:t>
            </a:r>
            <a:endParaRPr lang="en-US" sz="1600" dirty="0"/>
          </a:p>
          <a:p>
            <a:pPr marL="640080">
              <a:buFont typeface="Arial" panose="020B0604020202020204" pitchFamily="34" charset="0"/>
              <a:buChar char="•"/>
            </a:pPr>
            <a:r>
              <a:rPr lang="en-US" sz="1600" dirty="0" smtClean="0"/>
              <a:t>Grant </a:t>
            </a:r>
            <a:r>
              <a:rPr lang="en-US" sz="1600" dirty="0"/>
              <a:t>guidelines for private agencies, if </a:t>
            </a:r>
            <a:r>
              <a:rPr lang="en-US" sz="1600" dirty="0" smtClean="0"/>
              <a:t>applicable.</a:t>
            </a:r>
            <a:endParaRPr lang="en-US" sz="1600" dirty="0"/>
          </a:p>
          <a:p>
            <a:pPr marL="640080">
              <a:buFont typeface="Arial" panose="020B0604020202020204" pitchFamily="34" charset="0"/>
              <a:buChar char="•"/>
            </a:pPr>
            <a:r>
              <a:rPr lang="en-US" sz="1600" dirty="0" smtClean="0"/>
              <a:t>Institutional </a:t>
            </a:r>
            <a:r>
              <a:rPr lang="en-US" sz="1600" dirty="0"/>
              <a:t>Review Board approval, if </a:t>
            </a:r>
            <a:r>
              <a:rPr lang="en-US" sz="1600" dirty="0" smtClean="0"/>
              <a:t>applicable.</a:t>
            </a:r>
            <a:endParaRPr lang="en-US" sz="1600" dirty="0"/>
          </a:p>
        </p:txBody>
      </p:sp>
      <p:sp>
        <p:nvSpPr>
          <p:cNvPr id="7" name="Rectangle 6"/>
          <p:cNvSpPr/>
          <p:nvPr/>
        </p:nvSpPr>
        <p:spPr>
          <a:xfrm>
            <a:off x="712177" y="5656151"/>
            <a:ext cx="7833946" cy="646331"/>
          </a:xfrm>
          <a:prstGeom prst="rect">
            <a:avLst/>
          </a:prstGeom>
        </p:spPr>
        <p:txBody>
          <a:bodyPr wrap="square">
            <a:spAutoFit/>
          </a:bodyPr>
          <a:lstStyle/>
          <a:p>
            <a:r>
              <a:rPr lang="en-US" dirty="0" smtClean="0"/>
              <a:t>You’re welcome to attach any other document that might be important, such as a report template and correspondence from sponsor approving project changes.</a:t>
            </a:r>
            <a:endParaRPr lang="en-US" dirty="0"/>
          </a:p>
        </p:txBody>
      </p:sp>
      <p:sp>
        <p:nvSpPr>
          <p:cNvPr id="3" name="Slide Number Placeholder 2"/>
          <p:cNvSpPr>
            <a:spLocks noGrp="1"/>
          </p:cNvSpPr>
          <p:nvPr>
            <p:ph type="sldNum" sz="quarter" idx="12"/>
          </p:nvPr>
        </p:nvSpPr>
        <p:spPr/>
        <p:txBody>
          <a:bodyPr/>
          <a:lstStyle/>
          <a:p>
            <a:fld id="{F2F7D20A-44BE-2A47-B7E5-9FC32AEC34E7}" type="slidenum">
              <a:rPr lang="en-US" smtClean="0"/>
              <a:t>9</a:t>
            </a:fld>
            <a:endParaRPr lang="en-US"/>
          </a:p>
        </p:txBody>
      </p:sp>
    </p:spTree>
    <p:extLst>
      <p:ext uri="{BB962C8B-B14F-4D97-AF65-F5344CB8AC3E}">
        <p14:creationId xmlns:p14="http://schemas.microsoft.com/office/powerpoint/2010/main" val="2548500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Grant Financial Management Worksho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Grant Financial Management Workshop Presentation</Template>
  <TotalTime>7525</TotalTime>
  <Words>3674</Words>
  <Application>Microsoft Office PowerPoint</Application>
  <PresentationFormat>On-screen Show (4:3)</PresentationFormat>
  <Paragraphs>338</Paragraphs>
  <Slides>37</Slides>
  <Notes>37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vt:lpstr>
      <vt:lpstr>Wingdings</vt:lpstr>
      <vt:lpstr>Grant Financial Management Workshop Presentation</vt:lpstr>
      <vt:lpstr>White background - Black Header</vt:lpstr>
      <vt:lpstr>Black background - Red Header</vt:lpstr>
      <vt:lpstr>Black background - Campus</vt:lpstr>
      <vt:lpstr>PowerPoint Presentation</vt:lpstr>
      <vt:lpstr>Grant Management Training Post-Award Basics</vt:lpstr>
      <vt:lpstr>Workshop Agenda</vt:lpstr>
      <vt:lpstr>Normal Grant Life Cycle</vt:lpstr>
      <vt:lpstr>Post-Award Process</vt:lpstr>
      <vt:lpstr>Post-Award Process (Continued)</vt:lpstr>
      <vt:lpstr>Post-Award Process (Continued)</vt:lpstr>
      <vt:lpstr>New Fund Request</vt:lpstr>
      <vt:lpstr>New Fund Request</vt:lpstr>
      <vt:lpstr>When is a new fund needed?</vt:lpstr>
      <vt:lpstr>NFR Guidance</vt:lpstr>
      <vt:lpstr>Identify Your Fund Class</vt:lpstr>
      <vt:lpstr>NFR Guidance</vt:lpstr>
      <vt:lpstr>NFR Guidance</vt:lpstr>
      <vt:lpstr>NFR Guidance: restricted funds  If selected YES to the Research question</vt:lpstr>
      <vt:lpstr>Research Definitions</vt:lpstr>
      <vt:lpstr>Research Definitions</vt:lpstr>
      <vt:lpstr>NFR Guidance: restricted funds Effort Reporting</vt:lpstr>
      <vt:lpstr>Establishing Sponsored Project Budget</vt:lpstr>
      <vt:lpstr>Establishing Sponsored Project Budget</vt:lpstr>
      <vt:lpstr>Establishing Sponsored Project Budget</vt:lpstr>
      <vt:lpstr>Establishing Sponsored Project Budget</vt:lpstr>
      <vt:lpstr>Grant Personnel Actions</vt:lpstr>
      <vt:lpstr>Grant Personnel Actions</vt:lpstr>
      <vt:lpstr>Grant Personnel Actions</vt:lpstr>
      <vt:lpstr>Grant Personnel Actions</vt:lpstr>
      <vt:lpstr>Grant Salary Expense Considerations</vt:lpstr>
      <vt:lpstr>Procurement Standards</vt:lpstr>
      <vt:lpstr>Purchase Order and Encumbrance Management</vt:lpstr>
      <vt:lpstr>Other Common Grant Expenditures</vt:lpstr>
      <vt:lpstr>Getting Paid: Billing Procedures</vt:lpstr>
      <vt:lpstr>Financial Reporting</vt:lpstr>
      <vt:lpstr>Grant Closeout</vt:lpstr>
      <vt:lpstr>Grant Closeout</vt:lpstr>
      <vt:lpstr>Grant Closeout</vt:lpstr>
      <vt:lpstr>Grant Financial Management Tips</vt:lpstr>
      <vt:lpstr>Questions???</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Armendariz, Marcos</dc:creator>
  <cp:lastModifiedBy>Lopez, Georgina</cp:lastModifiedBy>
  <cp:revision>167</cp:revision>
  <cp:lastPrinted>2017-01-19T18:51:37Z</cp:lastPrinted>
  <dcterms:created xsi:type="dcterms:W3CDTF">2015-07-24T15:25:22Z</dcterms:created>
  <dcterms:modified xsi:type="dcterms:W3CDTF">2024-02-06T19:29:23Z</dcterms:modified>
</cp:coreProperties>
</file>